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sldIdLst>
    <p:sldId id="256" r:id="rId4"/>
    <p:sldId id="325" r:id="rId5"/>
    <p:sldId id="341" r:id="rId6"/>
    <p:sldId id="398" r:id="rId7"/>
    <p:sldId id="530" r:id="rId8"/>
    <p:sldId id="484" r:id="rId9"/>
    <p:sldId id="400" r:id="rId10"/>
    <p:sldId id="415" r:id="rId11"/>
    <p:sldId id="401" r:id="rId12"/>
    <p:sldId id="419" r:id="rId13"/>
    <p:sldId id="345" r:id="rId14"/>
    <p:sldId id="402" r:id="rId15"/>
    <p:sldId id="403" r:id="rId16"/>
    <p:sldId id="408" r:id="rId17"/>
    <p:sldId id="409" r:id="rId18"/>
    <p:sldId id="410" r:id="rId19"/>
    <p:sldId id="382" r:id="rId20"/>
    <p:sldId id="407" r:id="rId21"/>
    <p:sldId id="383" r:id="rId22"/>
    <p:sldId id="384" r:id="rId23"/>
    <p:sldId id="526" r:id="rId24"/>
    <p:sldId id="411" r:id="rId25"/>
    <p:sldId id="412" r:id="rId26"/>
    <p:sldId id="525" r:id="rId27"/>
    <p:sldId id="487" r:id="rId28"/>
    <p:sldId id="386" r:id="rId29"/>
    <p:sldId id="387" r:id="rId30"/>
    <p:sldId id="527" r:id="rId31"/>
    <p:sldId id="523" r:id="rId32"/>
    <p:sldId id="529" r:id="rId33"/>
    <p:sldId id="388" r:id="rId34"/>
    <p:sldId id="485" r:id="rId35"/>
    <p:sldId id="422" r:id="rId36"/>
    <p:sldId id="488" r:id="rId37"/>
    <p:sldId id="489" r:id="rId38"/>
    <p:sldId id="392" r:id="rId39"/>
    <p:sldId id="531" r:id="rId40"/>
    <p:sldId id="393" r:id="rId41"/>
    <p:sldId id="394" r:id="rId42"/>
    <p:sldId id="522" r:id="rId43"/>
    <p:sldId id="521" r:id="rId44"/>
    <p:sldId id="532" r:id="rId45"/>
    <p:sldId id="397" r:id="rId46"/>
    <p:sldId id="528" r:id="rId47"/>
  </p:sldIdLst>
  <p:sldSz cx="9144000" cy="6858000" type="screen4x3"/>
  <p:notesSz cx="6858000" cy="9144000"/>
  <p:embeddedFontLst>
    <p:embeddedFont>
      <p:font typeface="微软雅黑" panose="020B0503020204020204" pitchFamily="34" charset="-122"/>
      <p:regular r:id="rId51"/>
    </p:embeddedFont>
    <p:embeddedFont>
      <p:font typeface="锐字逼格青春体简2.0" panose="02010604000000000000" pitchFamily="2" charset="-122"/>
      <p:regular r:id="rId52"/>
    </p:embeddedFont>
    <p:embeddedFont>
      <p:font typeface="华文新魏" panose="02010800040101010101" pitchFamily="2" charset="-122"/>
      <p:regular r:id="rId53"/>
    </p:embeddedFont>
    <p:embeddedFont>
      <p:font typeface="方正大标宋简体" panose="03000509000000000000" pitchFamily="65" charset="-122"/>
      <p:regular r:id="rId54"/>
    </p:embeddedFont>
    <p:embeddedFont>
      <p:font typeface="方正姚体" panose="02010601030101010101" pitchFamily="2" charset="-122"/>
      <p:regular r:id="rId55"/>
    </p:embeddedFont>
    <p:embeddedFont>
      <p:font typeface="方正小标宋简体" panose="03000509000000000000" pitchFamily="65" charset="-122"/>
      <p:regular r:id="rId56"/>
    </p:embeddedFont>
    <p:embeddedFont>
      <p:font typeface="Calibri" panose="020F0502020204030204" charset="0"/>
      <p:regular r:id="rId57"/>
      <p:bold r:id="rId58"/>
      <p:italic r:id="rId59"/>
      <p:boldItalic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F6C"/>
    <a:srgbClr val="1F7B77"/>
    <a:srgbClr val="2F7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24" y="-294"/>
      </p:cViewPr>
      <p:guideLst>
        <p:guide orient="horz" pos="2155"/>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font" Target="fonts/font10.fntdata"/><Relationship Id="rId6" Type="http://schemas.openxmlformats.org/officeDocument/2006/relationships/slide" Target="slides/slide3.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C8CF982-57F0-4B0A-826D-7138CD349AE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94546C-D095-46D3-BD35-B87DF882D1C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456C155-0223-4C7F-A976-0A922D70C27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5BC573-A4A9-44D6-9B62-ED1B9F20086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6C155-0223-4C7F-A976-0A922D70C278}"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BC573-A4A9-44D6-9B62-ED1B9F20086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CF982-57F0-4B0A-826D-7138CD349AE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4546C-D095-46D3-BD35-B87DF882D1C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descr="9.png"/>
          <p:cNvPicPr>
            <a:picLocks noChangeAspect="1" noChangeArrowheads="1"/>
          </p:cNvPicPr>
          <p:nvPr/>
        </p:nvPicPr>
        <p:blipFill>
          <a:blip r:embed="rId1" cstate="print"/>
          <a:srcRect l="28654" t="14525" r="30148" b="35521"/>
          <a:stretch>
            <a:fillRect/>
          </a:stretch>
        </p:blipFill>
        <p:spPr bwMode="auto">
          <a:xfrm>
            <a:off x="0" y="142853"/>
            <a:ext cx="1414056" cy="1285884"/>
          </a:xfrm>
          <a:prstGeom prst="rect">
            <a:avLst/>
          </a:prstGeom>
          <a:noFill/>
          <a:ln w="9525">
            <a:noFill/>
            <a:miter lim="800000"/>
            <a:headEnd/>
            <a:tailEnd/>
          </a:ln>
        </p:spPr>
      </p:pic>
      <p:sp>
        <p:nvSpPr>
          <p:cNvPr id="7" name="TextBox 6"/>
          <p:cNvSpPr txBox="1"/>
          <p:nvPr/>
        </p:nvSpPr>
        <p:spPr>
          <a:xfrm>
            <a:off x="0" y="1831648"/>
            <a:ext cx="9144064" cy="830997"/>
          </a:xfrm>
          <a:prstGeom prst="rect">
            <a:avLst/>
          </a:prstGeom>
          <a:noFill/>
        </p:spPr>
        <p:txBody>
          <a:bodyPr wrap="square" rtlCol="0">
            <a:spAutoFit/>
          </a:bodyPr>
          <a:lstStyle/>
          <a:p>
            <a:pPr algn="ctr"/>
            <a:r>
              <a:rPr lang="zh-CN" altLang="en-US" sz="4800" b="1" dirty="0" smtClean="0">
                <a:solidFill>
                  <a:srgbClr val="265F6C"/>
                </a:solidFill>
                <a:latin typeface="微软雅黑" panose="020B0503020204020204" pitchFamily="34" charset="-122"/>
                <a:ea typeface="微软雅黑" panose="020B0503020204020204" pitchFamily="34" charset="-122"/>
                <a:cs typeface="+mj-cs"/>
              </a:rPr>
              <a:t>从“一体两翼”到“一心双圆”</a:t>
            </a:r>
            <a:endParaRPr lang="zh-CN" altLang="en-US" sz="4800" b="1" dirty="0">
              <a:solidFill>
                <a:srgbClr val="265F6C"/>
              </a:solidFill>
              <a:latin typeface="微软雅黑" panose="020B0503020204020204" pitchFamily="34" charset="-122"/>
              <a:ea typeface="微软雅黑" panose="020B0503020204020204" pitchFamily="34" charset="-122"/>
              <a:cs typeface="+mj-cs"/>
            </a:endParaRPr>
          </a:p>
        </p:txBody>
      </p:sp>
      <p:sp>
        <p:nvSpPr>
          <p:cNvPr id="8" name="TextBox 16"/>
          <p:cNvSpPr txBox="1"/>
          <p:nvPr/>
        </p:nvSpPr>
        <p:spPr>
          <a:xfrm>
            <a:off x="1" y="3124515"/>
            <a:ext cx="9143999" cy="720000"/>
          </a:xfrm>
          <a:prstGeom prst="rect">
            <a:avLst/>
          </a:prstGeom>
          <a:solidFill>
            <a:srgbClr val="44A5BD"/>
          </a:solidFill>
          <a:ln>
            <a:noFill/>
          </a:ln>
        </p:spPr>
        <p:txBody>
          <a:bodyPr wrap="square">
            <a:spAutoFit/>
          </a:bodyPr>
          <a:lstStyle/>
          <a:p>
            <a:pPr>
              <a:spcBef>
                <a:spcPts val="0"/>
              </a:spcBef>
              <a:spcAft>
                <a:spcPts val="0"/>
              </a:spcAft>
              <a:defRPr/>
            </a:pPr>
            <a:endParaRPr lang="en-US" altLang="zh-CN" sz="6000" b="1" dirty="0">
              <a:solidFill>
                <a:schemeClr val="bg1"/>
              </a:solidFill>
              <a:latin typeface="微软雅黑" panose="020B0503020204020204" pitchFamily="34" charset="-122"/>
              <a:ea typeface="微软雅黑" panose="020B0503020204020204" pitchFamily="34" charset="-122"/>
              <a:cs typeface="悦黑 - yolan" pitchFamily="2" charset="2"/>
            </a:endParaRPr>
          </a:p>
          <a:p>
            <a:pPr>
              <a:spcBef>
                <a:spcPts val="0"/>
              </a:spcBef>
              <a:spcAft>
                <a:spcPts val="0"/>
              </a:spcAft>
              <a:defRPr/>
            </a:pPr>
            <a:endParaRPr lang="en-US" altLang="zh-CN" sz="6000" b="1" dirty="0">
              <a:solidFill>
                <a:schemeClr val="bg1"/>
              </a:solidFill>
              <a:latin typeface="微软雅黑" panose="020B0503020204020204" pitchFamily="34" charset="-122"/>
              <a:ea typeface="微软雅黑" panose="020B0503020204020204" pitchFamily="34" charset="-122"/>
              <a:cs typeface="悦黑 - yolan" pitchFamily="2" charset="2"/>
            </a:endParaRPr>
          </a:p>
        </p:txBody>
      </p:sp>
      <p:sp>
        <p:nvSpPr>
          <p:cNvPr id="11" name="TextBox 10"/>
          <p:cNvSpPr txBox="1"/>
          <p:nvPr/>
        </p:nvSpPr>
        <p:spPr>
          <a:xfrm>
            <a:off x="3131810" y="3163511"/>
            <a:ext cx="5929386" cy="584775"/>
          </a:xfrm>
          <a:prstGeom prst="rect">
            <a:avLst/>
          </a:prstGeom>
          <a:noFill/>
        </p:spPr>
        <p:txBody>
          <a:bodyPr wrap="square" rtlCol="0">
            <a:spAutoFit/>
          </a:bodyPr>
          <a:lstStyle/>
          <a:p>
            <a:pPr algn="r"/>
            <a:r>
              <a:rPr lang="zh-CN" altLang="en-US" sz="3200" b="1" dirty="0" smtClean="0">
                <a:solidFill>
                  <a:schemeClr val="bg1"/>
                </a:solidFill>
                <a:effectLst>
                  <a:outerShdw blurRad="38100" dist="38100" dir="2700000" algn="tl">
                    <a:srgbClr val="000000">
                      <a:alpha val="43137"/>
                    </a:srgbClr>
                  </a:outerShdw>
                </a:effectLst>
                <a:latin typeface="锐字逼格青春体简2.0" panose="02010604000000000000" pitchFamily="2" charset="-122"/>
                <a:ea typeface="锐字逼格青春体简2.0" panose="02010604000000000000" pitchFamily="2" charset="-122"/>
                <a:cs typeface="+mj-cs"/>
              </a:rPr>
              <a:t>高校团学系统的第二次重构</a:t>
            </a:r>
            <a:endParaRPr lang="zh-CN" altLang="en-US" sz="3200" b="1" dirty="0">
              <a:solidFill>
                <a:schemeClr val="bg1"/>
              </a:solidFill>
              <a:effectLst>
                <a:outerShdw blurRad="38100" dist="38100" dir="2700000" algn="tl">
                  <a:srgbClr val="000000">
                    <a:alpha val="43137"/>
                  </a:srgbClr>
                </a:outerShdw>
              </a:effectLst>
              <a:latin typeface="锐字逼格青春体简2.0" panose="02010604000000000000" pitchFamily="2" charset="-122"/>
              <a:ea typeface="锐字逼格青春体简2.0" panose="02010604000000000000" pitchFamily="2" charset="-122"/>
              <a:cs typeface="+mj-cs"/>
            </a:endParaRPr>
          </a:p>
        </p:txBody>
      </p:sp>
      <p:sp>
        <p:nvSpPr>
          <p:cNvPr id="6" name="TextBox 5"/>
          <p:cNvSpPr txBox="1"/>
          <p:nvPr/>
        </p:nvSpPr>
        <p:spPr>
          <a:xfrm>
            <a:off x="1428728" y="4929198"/>
            <a:ext cx="5786446" cy="1499257"/>
          </a:xfrm>
          <a:prstGeom prst="rect">
            <a:avLst/>
          </a:prstGeom>
          <a:noFill/>
        </p:spPr>
        <p:txBody>
          <a:bodyPr wrap="square" rtlCol="0">
            <a:spAutoFit/>
          </a:bodyPr>
          <a:lstStyle/>
          <a:p>
            <a:pPr algn="ctr">
              <a:lnSpc>
                <a:spcPct val="150000"/>
              </a:lnSpc>
            </a:pPr>
            <a:r>
              <a:rPr lang="zh-CN" altLang="en-US" sz="3200" b="1" dirty="0" smtClean="0">
                <a:solidFill>
                  <a:srgbClr val="265F6C"/>
                </a:solidFill>
                <a:latin typeface="华文新魏" panose="02010800040101010101" pitchFamily="2" charset="-122"/>
                <a:ea typeface="华文新魏" panose="02010800040101010101" pitchFamily="2" charset="-122"/>
                <a:cs typeface="+mj-cs"/>
              </a:rPr>
              <a:t>河南工业大学    梁  朗</a:t>
            </a:r>
            <a:endParaRPr lang="en-US" altLang="zh-CN" sz="3200" b="1" dirty="0" smtClean="0">
              <a:solidFill>
                <a:srgbClr val="265F6C"/>
              </a:solidFill>
              <a:latin typeface="华文新魏" panose="02010800040101010101" pitchFamily="2" charset="-122"/>
              <a:ea typeface="华文新魏" panose="02010800040101010101" pitchFamily="2" charset="-122"/>
              <a:cs typeface="+mj-cs"/>
            </a:endParaRPr>
          </a:p>
          <a:p>
            <a:pPr algn="ctr">
              <a:lnSpc>
                <a:spcPct val="150000"/>
              </a:lnSpc>
            </a:pPr>
            <a:r>
              <a:rPr lang="en-US" altLang="zh-CN" sz="2800" b="1" dirty="0" smtClean="0">
                <a:solidFill>
                  <a:srgbClr val="265F6C"/>
                </a:solidFill>
                <a:latin typeface="华文新魏" panose="02010800040101010101" pitchFamily="2" charset="-122"/>
                <a:ea typeface="华文新魏" panose="02010800040101010101" pitchFamily="2" charset="-122"/>
                <a:cs typeface="+mj-cs"/>
              </a:rPr>
              <a:t>2016</a:t>
            </a:r>
            <a:r>
              <a:rPr lang="zh-CN" altLang="en-US" sz="2800" b="1" dirty="0" smtClean="0">
                <a:solidFill>
                  <a:srgbClr val="265F6C"/>
                </a:solidFill>
                <a:latin typeface="华文新魏" panose="02010800040101010101" pitchFamily="2" charset="-122"/>
                <a:ea typeface="华文新魏" panose="02010800040101010101" pitchFamily="2" charset="-122"/>
                <a:cs typeface="+mj-cs"/>
              </a:rPr>
              <a:t>年</a:t>
            </a:r>
            <a:r>
              <a:rPr lang="en-US" altLang="zh-CN" sz="2800" b="1" dirty="0" smtClean="0">
                <a:solidFill>
                  <a:srgbClr val="265F6C"/>
                </a:solidFill>
                <a:latin typeface="华文新魏" panose="02010800040101010101" pitchFamily="2" charset="-122"/>
                <a:ea typeface="华文新魏" panose="02010800040101010101" pitchFamily="2" charset="-122"/>
                <a:cs typeface="+mj-cs"/>
              </a:rPr>
              <a:t>3</a:t>
            </a:r>
            <a:r>
              <a:rPr lang="zh-CN" altLang="en-US" sz="2800" b="1" dirty="0" smtClean="0">
                <a:solidFill>
                  <a:srgbClr val="265F6C"/>
                </a:solidFill>
                <a:latin typeface="华文新魏" panose="02010800040101010101" pitchFamily="2" charset="-122"/>
                <a:ea typeface="华文新魏" panose="02010800040101010101" pitchFamily="2" charset="-122"/>
                <a:cs typeface="+mj-cs"/>
              </a:rPr>
              <a:t>月</a:t>
            </a:r>
            <a:r>
              <a:rPr lang="en-US" altLang="zh-CN" sz="2800" b="1" dirty="0" smtClean="0">
                <a:solidFill>
                  <a:srgbClr val="265F6C"/>
                </a:solidFill>
                <a:latin typeface="华文新魏" panose="02010800040101010101" pitchFamily="2" charset="-122"/>
                <a:ea typeface="华文新魏" panose="02010800040101010101" pitchFamily="2" charset="-122"/>
                <a:cs typeface="+mj-cs"/>
              </a:rPr>
              <a:t>25</a:t>
            </a:r>
            <a:r>
              <a:rPr lang="zh-CN" altLang="en-US" sz="2800" b="1" dirty="0" smtClean="0">
                <a:solidFill>
                  <a:srgbClr val="265F6C"/>
                </a:solidFill>
                <a:latin typeface="华文新魏" panose="02010800040101010101" pitchFamily="2" charset="-122"/>
                <a:ea typeface="华文新魏" panose="02010800040101010101" pitchFamily="2" charset="-122"/>
                <a:cs typeface="+mj-cs"/>
              </a:rPr>
              <a:t>日</a:t>
            </a:r>
            <a:endParaRPr lang="zh-CN" altLang="en-US" sz="2800" b="1" dirty="0">
              <a:solidFill>
                <a:srgbClr val="265F6C"/>
              </a:solidFill>
              <a:latin typeface="华文新魏" panose="02010800040101010101" pitchFamily="2" charset="-122"/>
              <a:ea typeface="华文新魏" panose="02010800040101010101" pitchFamily="2" charset="-122"/>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908" y="214290"/>
            <a:ext cx="6572296" cy="1143000"/>
          </a:xfrm>
        </p:spPr>
        <p:txBody>
          <a:bodyPr>
            <a:normAutofit fontScale="90000"/>
          </a:bodyPr>
          <a:lstStyle/>
          <a:p>
            <a:r>
              <a:rPr lang="zh-CN" altLang="en-US" sz="4000" b="1" dirty="0" smtClean="0">
                <a:solidFill>
                  <a:srgbClr val="265F6C"/>
                </a:solidFill>
                <a:latin typeface="+mn-ea"/>
                <a:ea typeface="+mn-ea"/>
              </a:rPr>
              <a:t>“</a:t>
            </a:r>
            <a:r>
              <a:rPr lang="zh-CN" altLang="en-US" sz="4000" b="1" dirty="0" smtClean="0">
                <a:solidFill>
                  <a:srgbClr val="265F6C"/>
                </a:solidFill>
                <a:latin typeface="微软雅黑" panose="020B0503020204020204" pitchFamily="34" charset="-122"/>
                <a:ea typeface="微软雅黑" panose="020B0503020204020204" pitchFamily="34" charset="-122"/>
              </a:rPr>
              <a:t>一体两翼</a:t>
            </a:r>
            <a:r>
              <a:rPr lang="zh-CN" altLang="en-US" sz="4000" b="1" dirty="0" smtClean="0">
                <a:solidFill>
                  <a:srgbClr val="265F6C"/>
                </a:solidFill>
                <a:latin typeface="+mn-ea"/>
                <a:ea typeface="+mn-ea"/>
              </a:rPr>
              <a:t>”</a:t>
            </a:r>
            <a:r>
              <a:rPr lang="zh-CN" altLang="en-US" sz="4000" b="1" dirty="0" smtClean="0">
                <a:solidFill>
                  <a:srgbClr val="265F6C"/>
                </a:solidFill>
                <a:latin typeface="微软雅黑" panose="020B0503020204020204" pitchFamily="34" charset="-122"/>
                <a:ea typeface="微软雅黑" panose="020B0503020204020204" pitchFamily="34" charset="-122"/>
              </a:rPr>
              <a:t>模式的积极评价</a:t>
            </a:r>
            <a:endParaRPr lang="zh-CN" altLang="en-US" sz="4000" b="1" dirty="0">
              <a:solidFill>
                <a:srgbClr val="265F6C"/>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1214422"/>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28596" y="2000240"/>
            <a:ext cx="8215370" cy="2862322"/>
          </a:xfrm>
          <a:prstGeom prst="rect">
            <a:avLst/>
          </a:prstGeom>
        </p:spPr>
        <p:txBody>
          <a:bodyPr wrap="square">
            <a:spAutoFit/>
          </a:bodyPr>
          <a:lstStyle/>
          <a:p>
            <a:pPr>
              <a:lnSpc>
                <a:spcPct val="150000"/>
              </a:lnSpc>
              <a:buFont typeface="Wingdings" panose="05000000000000000000" pitchFamily="2" charset="2"/>
              <a:buChar char="n"/>
            </a:pPr>
            <a:r>
              <a:rPr lang="zh-CN" altLang="en-US" sz="2400" dirty="0" smtClean="0">
                <a:solidFill>
                  <a:prstClr val="black"/>
                </a:solidFill>
                <a:latin typeface="微软雅黑" panose="020B0503020204020204" pitchFamily="34" charset="-122"/>
                <a:ea typeface="微软雅黑" panose="020B0503020204020204" pitchFamily="34" charset="-122"/>
              </a:rPr>
              <a:t> 目的：解放社团的“生产力”。</a:t>
            </a:r>
            <a:endParaRPr lang="zh-CN" altLang="en-US" sz="2400" dirty="0" smtClean="0">
              <a:solidFill>
                <a:prstClr val="black"/>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n"/>
            </a:pPr>
            <a:r>
              <a:rPr lang="zh-CN" altLang="en-US" sz="2400" dirty="0" smtClean="0">
                <a:solidFill>
                  <a:prstClr val="black"/>
                </a:solidFill>
                <a:latin typeface="微软雅黑" panose="020B0503020204020204" pitchFamily="34" charset="-122"/>
                <a:ea typeface="微软雅黑" panose="020B0503020204020204" pitchFamily="34" charset="-122"/>
              </a:rPr>
              <a:t> 措施：转变社团的管理方式，提升社团的地位。</a:t>
            </a:r>
            <a:endParaRPr lang="zh-CN" altLang="en-US" sz="2400" dirty="0" smtClean="0">
              <a:solidFill>
                <a:prstClr val="black"/>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n"/>
            </a:pPr>
            <a:r>
              <a:rPr lang="zh-CN" altLang="en-US" sz="2400" dirty="0" smtClean="0">
                <a:solidFill>
                  <a:prstClr val="black"/>
                </a:solidFill>
                <a:latin typeface="微软雅黑" panose="020B0503020204020204" pitchFamily="34" charset="-122"/>
                <a:ea typeface="微软雅黑" panose="020B0503020204020204" pitchFamily="34" charset="-122"/>
              </a:rPr>
              <a:t> 成效：社团对人才培养起到了补充和促进作用；</a:t>
            </a:r>
            <a:endParaRPr lang="zh-CN" altLang="en-US" sz="24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zh-CN" altLang="en-US" sz="2400" dirty="0" smtClean="0">
                <a:solidFill>
                  <a:prstClr val="black"/>
                </a:solidFill>
                <a:latin typeface="微软雅黑" panose="020B0503020204020204" pitchFamily="34" charset="-122"/>
                <a:ea typeface="微软雅黑" panose="020B0503020204020204" pitchFamily="34" charset="-122"/>
              </a:rPr>
              <a:t>           “两翼”成为共青团工作手臂的延伸，实现了共青团</a:t>
            </a:r>
            <a:endParaRPr lang="en-US" altLang="zh-CN" sz="2400" dirty="0" smtClean="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prstClr val="black"/>
                </a:solidFill>
                <a:latin typeface="微软雅黑" panose="020B0503020204020204" pitchFamily="34" charset="-122"/>
                <a:ea typeface="微软雅黑" panose="020B0503020204020204" pitchFamily="34" charset="-122"/>
              </a:rPr>
              <a:t>              </a:t>
            </a:r>
            <a:r>
              <a:rPr lang="zh-CN" altLang="en-US" sz="2400" dirty="0" smtClean="0">
                <a:solidFill>
                  <a:prstClr val="black"/>
                </a:solidFill>
                <a:latin typeface="微软雅黑" panose="020B0503020204020204" pitchFamily="34" charset="-122"/>
                <a:ea typeface="微软雅黑" panose="020B0503020204020204" pitchFamily="34" charset="-122"/>
              </a:rPr>
              <a:t>新作为。</a:t>
            </a:r>
            <a:endParaRPr lang="zh-CN" altLang="en-US" sz="2400" dirty="0" smtClean="0">
              <a:solidFill>
                <a:prstClr val="black"/>
              </a:solidFill>
              <a:latin typeface="微软雅黑" panose="020B0503020204020204" pitchFamily="34" charset="-122"/>
              <a:ea typeface="微软雅黑" panose="020B0503020204020204" pitchFamily="34" charset="-122"/>
            </a:endParaRPr>
          </a:p>
        </p:txBody>
      </p:sp>
      <p:pic>
        <p:nvPicPr>
          <p:cNvPr id="58372" name="Picture 4" descr="竖起大拇指图标"/>
          <p:cNvPicPr>
            <a:picLocks noChangeAspect="1" noChangeArrowheads="1"/>
          </p:cNvPicPr>
          <p:nvPr/>
        </p:nvPicPr>
        <p:blipFill>
          <a:blip r:embed="rId1"/>
          <a:srcRect/>
          <a:stretch>
            <a:fillRect/>
          </a:stretch>
        </p:blipFill>
        <p:spPr bwMode="auto">
          <a:xfrm>
            <a:off x="3428992" y="4572008"/>
            <a:ext cx="1857388" cy="1785950"/>
          </a:xfrm>
          <a:prstGeom prst="rect">
            <a:avLst/>
          </a:prstGeom>
          <a:noFill/>
        </p:spPr>
      </p:pic>
      <p:sp>
        <p:nvSpPr>
          <p:cNvPr id="15" name="矩形 14"/>
          <p:cNvSpPr/>
          <p:nvPr/>
        </p:nvSpPr>
        <p:spPr>
          <a:xfrm>
            <a:off x="323503" y="1340392"/>
            <a:ext cx="1702710" cy="369332"/>
          </a:xfrm>
          <a:prstGeom prst="rect">
            <a:avLst/>
          </a:prstGeom>
        </p:spPr>
        <p:txBody>
          <a:bodyPr wrap="none">
            <a:spAutoFit/>
          </a:bodyPr>
          <a:lstStyle/>
          <a:p>
            <a:pPr marL="342900" lvl="0" indent="-342900">
              <a:spcBef>
                <a:spcPct val="20000"/>
              </a:spcBef>
            </a:pPr>
            <a:r>
              <a:rPr lang="en-US" altLang="zh-CN" b="1" dirty="0" smtClean="0">
                <a:solidFill>
                  <a:prstClr val="black"/>
                </a:solidFill>
                <a:latin typeface="方正姚体" panose="02010601030101010101" pitchFamily="2" charset="-122"/>
                <a:ea typeface="方正姚体" panose="02010601030101010101" pitchFamily="2" charset="-122"/>
              </a:rPr>
              <a:t>2000</a:t>
            </a:r>
            <a:r>
              <a:rPr lang="zh-CN" altLang="en-US" b="1" dirty="0" smtClean="0">
                <a:solidFill>
                  <a:prstClr val="black"/>
                </a:solidFill>
                <a:latin typeface="方正姚体" panose="02010601030101010101" pitchFamily="2" charset="-122"/>
                <a:ea typeface="方正姚体" panose="02010601030101010101" pitchFamily="2" charset="-122"/>
              </a:rPr>
              <a:t>年</a:t>
            </a:r>
            <a:r>
              <a:rPr lang="en-US" altLang="zh-CN" b="1" dirty="0" smtClean="0">
                <a:solidFill>
                  <a:prstClr val="black"/>
                </a:solidFill>
                <a:latin typeface="方正姚体" panose="02010601030101010101" pitchFamily="2" charset="-122"/>
                <a:ea typeface="方正姚体" panose="02010601030101010101" pitchFamily="2" charset="-122"/>
              </a:rPr>
              <a:t>-2013</a:t>
            </a:r>
            <a:r>
              <a:rPr lang="zh-CN" altLang="en-US" b="1" dirty="0" smtClean="0">
                <a:solidFill>
                  <a:prstClr val="black"/>
                </a:solidFill>
                <a:latin typeface="方正姚体" panose="02010601030101010101" pitchFamily="2" charset="-122"/>
                <a:ea typeface="方正姚体" panose="02010601030101010101" pitchFamily="2" charset="-122"/>
              </a:rPr>
              <a:t>年</a:t>
            </a:r>
            <a:endParaRPr lang="en-US" altLang="zh-CN" b="1" dirty="0" smtClean="0">
              <a:solidFill>
                <a:prstClr val="black"/>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ppt_w</p:attrName>
                                        </p:attrNameLst>
                                      </p:cBhvr>
                                      <p:tavLst>
                                        <p:tav tm="0">
                                          <p:val>
                                            <p:fltVal val="0"/>
                                          </p:val>
                                        </p:tav>
                                        <p:tav tm="100000">
                                          <p:val>
                                            <p:strVal val="#ppt_w"/>
                                          </p:val>
                                        </p:tav>
                                      </p:tavLst>
                                    </p:anim>
                                    <p:anim calcmode="lin" valueType="num">
                                      <p:cBhvr>
                                        <p:cTn id="8" dur="500" fill="hold"/>
                                        <p:tgtEl>
                                          <p:spTgt spid="5837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 calcmode="lin" valueType="num">
                                      <p:cBhvr additive="base">
                                        <p:cTn id="31" dur="500" fill="hold"/>
                                        <p:tgtEl>
                                          <p:spTgt spid="16">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 calcmode="lin" valueType="num">
                                      <p:cBhvr additive="base">
                                        <p:cTn id="37" dur="500" fill="hold"/>
                                        <p:tgtEl>
                                          <p:spTgt spid="16">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214422"/>
            <a:ext cx="7500990" cy="5214974"/>
          </a:xfrm>
        </p:spPr>
        <p:txBody>
          <a:bodyPr>
            <a:normAutofit fontScale="92500" lnSpcReduction="20000"/>
          </a:bodyPr>
          <a:lstStyle/>
          <a:p>
            <a:pPr>
              <a:buNone/>
            </a:pPr>
            <a:r>
              <a:rPr lang="x-none" sz="2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2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暂时</a:t>
            </a:r>
            <a:r>
              <a:rPr lang="x-none" sz="2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的平衡</a:t>
            </a:r>
            <a:endParaRPr lang="en-US" sz="22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buNone/>
            </a:pPr>
            <a:endParaRPr lang="zh-CN" altLang="en-US" sz="2000" b="1"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b="1" dirty="0" smtClean="0">
              <a:latin typeface="微软雅黑" panose="020B0503020204020204" pitchFamily="34" charset="-122"/>
              <a:ea typeface="微软雅黑" panose="020B0503020204020204" pitchFamily="34" charset="-122"/>
            </a:endParaRPr>
          </a:p>
          <a:p>
            <a:pPr>
              <a:buNone/>
            </a:pPr>
            <a:endParaRPr lang="zh-CN" altLang="en-US" sz="2000" b="1" dirty="0" smtClean="0">
              <a:latin typeface="微软雅黑" panose="020B0503020204020204" pitchFamily="34" charset="-122"/>
              <a:ea typeface="微软雅黑" panose="020B0503020204020204" pitchFamily="34" charset="-122"/>
            </a:endParaRPr>
          </a:p>
          <a:p>
            <a:pPr>
              <a:buNone/>
            </a:pPr>
            <a:endParaRPr lang="zh-CN" altLang="en-US" sz="2000" b="1" dirty="0" smtClean="0">
              <a:latin typeface="微软雅黑" panose="020B0503020204020204" pitchFamily="34" charset="-122"/>
              <a:ea typeface="微软雅黑" panose="020B0503020204020204" pitchFamily="34" charset="-122"/>
            </a:endParaRPr>
          </a:p>
          <a:p>
            <a:pPr>
              <a:buNone/>
            </a:pPr>
            <a:endParaRPr lang="zh-CN" altLang="en-US" sz="2000" b="1" dirty="0" smtClean="0">
              <a:latin typeface="微软雅黑" panose="020B0503020204020204" pitchFamily="34" charset="-122"/>
              <a:ea typeface="微软雅黑" panose="020B0503020204020204" pitchFamily="34" charset="-122"/>
            </a:endParaRPr>
          </a:p>
          <a:p>
            <a:pPr marL="0" indent="0">
              <a:lnSpc>
                <a:spcPct val="160000"/>
              </a:lnSpc>
              <a:spcBef>
                <a:spcPts val="0"/>
              </a:spcBef>
              <a:buNone/>
            </a:pPr>
            <a:r>
              <a:rPr lang="zh-CN" altLang="en-US" sz="2200" b="1" dirty="0" smtClean="0">
                <a:latin typeface="微软雅黑" panose="020B0503020204020204" pitchFamily="34" charset="-122"/>
                <a:ea typeface="微软雅黑" panose="020B0503020204020204" pitchFamily="34" charset="-122"/>
              </a:rPr>
              <a:t>同一性</a:t>
            </a:r>
            <a:r>
              <a:rPr lang="zh-CN" altLang="en-US" sz="2200" dirty="0" smtClean="0">
                <a:latin typeface="微软雅黑" panose="020B0503020204020204" pitchFamily="34" charset="-122"/>
                <a:ea typeface="微软雅黑" panose="020B0503020204020204" pitchFamily="34" charset="-122"/>
              </a:rPr>
              <a:t>指二者都是接受团委指导或管理的学生组织</a:t>
            </a:r>
            <a:endParaRPr lang="en-US" altLang="zh-CN" sz="2200" dirty="0" smtClean="0">
              <a:latin typeface="微软雅黑" panose="020B0503020204020204" pitchFamily="34" charset="-122"/>
              <a:ea typeface="微软雅黑" panose="020B0503020204020204" pitchFamily="34" charset="-122"/>
            </a:endParaRPr>
          </a:p>
          <a:p>
            <a:pPr marL="0" indent="0">
              <a:lnSpc>
                <a:spcPct val="160000"/>
              </a:lnSpc>
              <a:spcBef>
                <a:spcPts val="0"/>
              </a:spcBef>
              <a:buNone/>
            </a:pPr>
            <a:r>
              <a:rPr lang="zh-CN" altLang="en-US" sz="2200" b="1" dirty="0" smtClean="0">
                <a:latin typeface="微软雅黑" panose="020B0503020204020204" pitchFamily="34" charset="-122"/>
                <a:ea typeface="微软雅黑" panose="020B0503020204020204" pitchFamily="34" charset="-122"/>
              </a:rPr>
              <a:t>差异性</a:t>
            </a:r>
            <a:r>
              <a:rPr lang="zh-CN" altLang="en-US" sz="2200" dirty="0" smtClean="0">
                <a:latin typeface="微软雅黑" panose="020B0503020204020204" pitchFamily="34" charset="-122"/>
                <a:ea typeface="微软雅黑" panose="020B0503020204020204" pitchFamily="34" charset="-122"/>
              </a:rPr>
              <a:t>指二者在组织性质等方面不同</a:t>
            </a:r>
            <a:endParaRPr lang="en-US" altLang="zh-CN" sz="2200" dirty="0" smtClean="0">
              <a:latin typeface="微软雅黑" panose="020B0503020204020204" pitchFamily="34" charset="-122"/>
              <a:ea typeface="微软雅黑" panose="020B0503020204020204" pitchFamily="34" charset="-122"/>
            </a:endParaRPr>
          </a:p>
          <a:p>
            <a:pPr marL="0" indent="0">
              <a:lnSpc>
                <a:spcPct val="160000"/>
              </a:lnSpc>
              <a:spcBef>
                <a:spcPts val="0"/>
              </a:spcBef>
              <a:buNone/>
            </a:pPr>
            <a:endParaRPr lang="en-US" altLang="zh-CN" sz="2200" dirty="0" smtClean="0">
              <a:latin typeface="微软雅黑" panose="020B0503020204020204" pitchFamily="34" charset="-122"/>
              <a:ea typeface="微软雅黑" panose="020B0503020204020204" pitchFamily="34" charset="-122"/>
            </a:endParaRPr>
          </a:p>
          <a:p>
            <a:pPr marL="0" indent="0">
              <a:lnSpc>
                <a:spcPct val="160000"/>
              </a:lnSpc>
              <a:spcBef>
                <a:spcPts val="0"/>
              </a:spcBef>
              <a:buNone/>
            </a:pPr>
            <a:r>
              <a:rPr lang="zh-CN" altLang="en-US" sz="2200" b="1" dirty="0" smtClean="0">
                <a:latin typeface="微软雅黑" panose="020B0503020204020204" pitchFamily="34" charset="-122"/>
                <a:ea typeface="微软雅黑" panose="020B0503020204020204" pitchFamily="34" charset="-122"/>
              </a:rPr>
              <a:t>同一性</a:t>
            </a:r>
            <a:r>
              <a:rPr lang="zh-CN" altLang="en-US" sz="2200" dirty="0" smtClean="0">
                <a:latin typeface="微软雅黑" panose="020B0503020204020204" pitchFamily="34" charset="-122"/>
                <a:ea typeface="微软雅黑" panose="020B0503020204020204" pitchFamily="34" charset="-122"/>
              </a:rPr>
              <a:t>使二者可以密切合作</a:t>
            </a:r>
            <a:endParaRPr lang="en-US" altLang="zh-CN" sz="2200" dirty="0" smtClean="0">
              <a:latin typeface="微软雅黑" panose="020B0503020204020204" pitchFamily="34" charset="-122"/>
              <a:ea typeface="微软雅黑" panose="020B0503020204020204" pitchFamily="34" charset="-122"/>
            </a:endParaRPr>
          </a:p>
          <a:p>
            <a:pPr marL="0" indent="0">
              <a:lnSpc>
                <a:spcPct val="160000"/>
              </a:lnSpc>
              <a:spcBef>
                <a:spcPts val="0"/>
              </a:spcBef>
              <a:buNone/>
            </a:pPr>
            <a:r>
              <a:rPr lang="zh-CN" altLang="en-US" sz="2200" b="1" dirty="0" smtClean="0">
                <a:latin typeface="微软雅黑" panose="020B0503020204020204" pitchFamily="34" charset="-122"/>
                <a:ea typeface="微软雅黑" panose="020B0503020204020204" pitchFamily="34" charset="-122"/>
              </a:rPr>
              <a:t>差异性</a:t>
            </a:r>
            <a:r>
              <a:rPr lang="zh-CN" altLang="en-US" sz="2200" dirty="0" smtClean="0">
                <a:latin typeface="微软雅黑" panose="020B0503020204020204" pitchFamily="34" charset="-122"/>
                <a:ea typeface="微软雅黑" panose="020B0503020204020204" pitchFamily="34" charset="-122"/>
              </a:rPr>
              <a:t>使二者可各成</a:t>
            </a:r>
            <a:r>
              <a:rPr lang="en-US"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一翼</a:t>
            </a:r>
            <a:r>
              <a:rPr lang="en-US" sz="2200" dirty="0" smtClean="0">
                <a:latin typeface="微软雅黑" panose="020B0503020204020204" pitchFamily="34" charset="-122"/>
                <a:ea typeface="微软雅黑" panose="020B0503020204020204" pitchFamily="34" charset="-122"/>
              </a:rPr>
              <a:t>”</a:t>
            </a:r>
            <a:endParaRPr lang="zh-CN" altLang="en-US" sz="2200" dirty="0" smtClean="0">
              <a:latin typeface="微软雅黑" panose="020B0503020204020204" pitchFamily="34" charset="-122"/>
              <a:ea typeface="微软雅黑" panose="020B0503020204020204" pitchFamily="34" charset="-122"/>
            </a:endParaRPr>
          </a:p>
          <a:p>
            <a:pPr>
              <a:buNone/>
            </a:pPr>
            <a:endParaRPr lang="en-US" altLang="zh-CN" sz="2400" dirty="0" smtClean="0"/>
          </a:p>
          <a:p>
            <a:pPr>
              <a:buNone/>
            </a:pPr>
            <a:endParaRPr lang="en-US" altLang="zh-CN" sz="2400" dirty="0" smtClean="0"/>
          </a:p>
        </p:txBody>
      </p:sp>
      <p:sp>
        <p:nvSpPr>
          <p:cNvPr id="6" name="内容占位符 2"/>
          <p:cNvSpPr txBox="1"/>
          <p:nvPr/>
        </p:nvSpPr>
        <p:spPr>
          <a:xfrm>
            <a:off x="35531" y="333036"/>
            <a:ext cx="6786610" cy="500066"/>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sp>
        <p:nvSpPr>
          <p:cNvPr id="8" name="左箭头 7"/>
          <p:cNvSpPr/>
          <p:nvPr/>
        </p:nvSpPr>
        <p:spPr>
          <a:xfrm>
            <a:off x="5643570" y="1928802"/>
            <a:ext cx="2653665" cy="1500505"/>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学生社团</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右箭头 8"/>
          <p:cNvSpPr/>
          <p:nvPr/>
        </p:nvSpPr>
        <p:spPr>
          <a:xfrm>
            <a:off x="571472" y="1928802"/>
            <a:ext cx="2582545" cy="157162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学生会</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爆炸形 2 9"/>
          <p:cNvSpPr/>
          <p:nvPr/>
        </p:nvSpPr>
        <p:spPr>
          <a:xfrm>
            <a:off x="3143240" y="1285860"/>
            <a:ext cx="2763520" cy="2736215"/>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同一性</a:t>
            </a:r>
            <a:endPar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r>
              <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差异性</a:t>
            </a:r>
            <a:endParaRPr lang="zh-CN" altLang="en-US" sz="2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endParaRPr lang="zh-CN" altLang="en-US" dirty="0"/>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7405" y="1412875"/>
            <a:ext cx="7429500" cy="4310380"/>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暂时</a:t>
            </a: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的平衡</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50000"/>
              </a:lnSpc>
              <a:spcBef>
                <a:spcPts val="1000"/>
              </a:spcBef>
              <a:buNone/>
            </a:pPr>
            <a:r>
              <a:rPr lang="zh-CN" altLang="en-US" sz="2000" dirty="0" smtClean="0">
                <a:latin typeface="微软雅黑" panose="020B0503020204020204" pitchFamily="34" charset="-122"/>
                <a:ea typeface="微软雅黑" panose="020B0503020204020204" pitchFamily="34" charset="-122"/>
              </a:rPr>
              <a:t>       在社团涌现的初期，同一性是矛盾的主要方面，这决定了学</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生会社团部管理全部社团的</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一团一会</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模式。</a:t>
            </a: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       经过发展，时至</a:t>
            </a:r>
            <a:r>
              <a:rPr lang="en-US" sz="2000" dirty="0" smtClean="0">
                <a:latin typeface="微软雅黑" panose="020B0503020204020204" pitchFamily="34" charset="-122"/>
                <a:ea typeface="微软雅黑" panose="020B0503020204020204" pitchFamily="34" charset="-122"/>
              </a:rPr>
              <a:t>2000</a:t>
            </a:r>
            <a:r>
              <a:rPr lang="zh-CN" altLang="en-US" sz="2000" dirty="0" smtClean="0">
                <a:latin typeface="微软雅黑" panose="020B0503020204020204" pitchFamily="34" charset="-122"/>
                <a:ea typeface="微软雅黑" panose="020B0503020204020204" pitchFamily="34" charset="-122"/>
              </a:rPr>
              <a:t>年，差异性超越同一性成为占据支配地</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位的矛盾的主要方面，</a:t>
            </a:r>
            <a:r>
              <a:rPr lang="en-US" altLang="zh-CN" sz="2000" dirty="0" smtClean="0">
                <a:latin typeface="微软雅黑" panose="020B0503020204020204" pitchFamily="34" charset="-122"/>
                <a:ea typeface="微软雅黑" panose="020B0503020204020204" pitchFamily="34" charset="-122"/>
              </a:rPr>
              <a:t> </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一体两翼</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模式的基础得以形成。</a:t>
            </a: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       必须指出，</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一体两翼</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模式的基础是暂时性的，因为同一</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性和差异性始终处于发展变化中，平衡是动态的。</a:t>
            </a:r>
            <a:endParaRPr lang="zh-CN" altLang="en-US" sz="2000" dirty="0" smtClean="0">
              <a:latin typeface="微软雅黑" panose="020B0503020204020204" pitchFamily="34" charset="-122"/>
              <a:ea typeface="微软雅黑" panose="020B0503020204020204" pitchFamily="34" charset="-122"/>
            </a:endParaRPr>
          </a:p>
          <a:p>
            <a:pPr>
              <a:buNone/>
            </a:pPr>
            <a:endParaRPr lang="en-US" altLang="zh-CN" sz="2400" dirty="0" smtClean="0"/>
          </a:p>
          <a:p>
            <a:pPr>
              <a:buNone/>
            </a:pPr>
            <a:endParaRPr lang="en-US" altLang="zh-CN" sz="2400" dirty="0" smtClean="0"/>
          </a:p>
        </p:txBody>
      </p:sp>
      <p:sp>
        <p:nvSpPr>
          <p:cNvPr id="6" name="内容占位符 2"/>
          <p:cNvSpPr txBox="1"/>
          <p:nvPr/>
        </p:nvSpPr>
        <p:spPr>
          <a:xfrm>
            <a:off x="35531" y="333036"/>
            <a:ext cx="6786610" cy="500066"/>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941" y="1196324"/>
            <a:ext cx="7500990" cy="5143536"/>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（二）纠结的关系</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None/>
            </a:pPr>
            <a:endParaRPr lang="en-US" altLang="zh-CN" sz="2000" b="1"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zh-CN" altLang="en-US" sz="2000" dirty="0" smtClean="0">
                <a:latin typeface="微软雅黑" panose="020B0503020204020204" pitchFamily="34" charset="-122"/>
                <a:ea typeface="微软雅黑" panose="020B0503020204020204" pitchFamily="34" charset="-122"/>
              </a:rPr>
              <a:t>      在“一体两翼”下，由于共青团的居中协调，“一手牵两家”，学生会与学生社团之间应有的紧密工作关系，被生硬地割裂了，从机制上造成了学生会和学生社团之间的隔阂，甚至对立。</a:t>
            </a:r>
            <a:endParaRPr lang="zh-CN" altLang="en-US" sz="2000" dirty="0" smtClean="0">
              <a:latin typeface="微软雅黑" panose="020B0503020204020204" pitchFamily="34" charset="-122"/>
              <a:ea typeface="微软雅黑" panose="020B0503020204020204" pitchFamily="34" charset="-122"/>
            </a:endParaRPr>
          </a:p>
          <a:p>
            <a:pPr>
              <a:buNone/>
            </a:pPr>
            <a:endParaRPr lang="en-US" altLang="zh-CN" sz="2400" dirty="0" smtClean="0"/>
          </a:p>
          <a:p>
            <a:pPr>
              <a:buNone/>
            </a:pPr>
            <a:endParaRPr lang="en-US" altLang="zh-CN" sz="2400" dirty="0" smtClean="0"/>
          </a:p>
        </p:txBody>
      </p:sp>
      <p:sp>
        <p:nvSpPr>
          <p:cNvPr id="6" name="内容占位符 2"/>
          <p:cNvSpPr txBox="1"/>
          <p:nvPr/>
        </p:nvSpPr>
        <p:spPr>
          <a:xfrm>
            <a:off x="35531" y="260328"/>
            <a:ext cx="6786610" cy="500066"/>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sp>
        <p:nvSpPr>
          <p:cNvPr id="4" name="爆炸形 1 3"/>
          <p:cNvSpPr/>
          <p:nvPr/>
        </p:nvSpPr>
        <p:spPr>
          <a:xfrm>
            <a:off x="2571736" y="1714488"/>
            <a:ext cx="3929090" cy="228601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团委“棒打鸳鸯”</a:t>
            </a:r>
            <a:endParaRPr lang="en-US" altLang="zh-CN" sz="2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941" y="1268714"/>
            <a:ext cx="7500990" cy="5143536"/>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（二）纠结的关系</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None/>
            </a:pPr>
            <a:endParaRPr lang="en-US" altLang="zh-CN" sz="2000" b="1"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zh-CN" altLang="en-US" sz="2000" dirty="0" smtClean="0">
                <a:latin typeface="微软雅黑" panose="020B0503020204020204" pitchFamily="34" charset="-122"/>
                <a:ea typeface="微软雅黑" panose="020B0503020204020204" pitchFamily="34" charset="-122"/>
              </a:rPr>
              <a:t>       社联对学生社团行使了指导权甚至管理权。学生会和学生社团及其联合会之间应有的指导与被指导的关系，被扭曲成为平等关系。社联挤占了学生会应有的功能和影响，造成了学生会地位的相对下降。</a:t>
            </a: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400" dirty="0" smtClean="0"/>
          </a:p>
          <a:p>
            <a:pPr>
              <a:buNone/>
            </a:pPr>
            <a:endParaRPr lang="en-US" altLang="zh-CN" sz="2400" dirty="0" smtClean="0"/>
          </a:p>
        </p:txBody>
      </p:sp>
      <p:sp>
        <p:nvSpPr>
          <p:cNvPr id="6" name="内容占位符 2"/>
          <p:cNvSpPr txBox="1"/>
          <p:nvPr/>
        </p:nvSpPr>
        <p:spPr>
          <a:xfrm>
            <a:off x="35531" y="260328"/>
            <a:ext cx="6786610" cy="500066"/>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sp>
        <p:nvSpPr>
          <p:cNvPr id="4" name="爆炸形 1 3"/>
          <p:cNvSpPr/>
          <p:nvPr/>
        </p:nvSpPr>
        <p:spPr>
          <a:xfrm>
            <a:off x="2627934" y="1764016"/>
            <a:ext cx="3786214" cy="235745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社联“越俎代庖”</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941" y="1268714"/>
            <a:ext cx="7572428" cy="5446434"/>
          </a:xfrm>
        </p:spPr>
        <p:txBody>
          <a:bodyPr>
            <a:normAutofit fontScale="92500"/>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（二）纠结的关系</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None/>
            </a:pPr>
            <a:endParaRPr lang="en-US" altLang="zh-CN" sz="2000" b="1"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200" dirty="0" smtClean="0">
                <a:latin typeface="微软雅黑" panose="020B0503020204020204" pitchFamily="34" charset="-122"/>
                <a:ea typeface="微软雅黑" panose="020B0503020204020204" pitchFamily="34" charset="-122"/>
              </a:rPr>
              <a:t>       为加强管理，根据社团类别，社联增设了政治理论类、专业学</a:t>
            </a:r>
            <a:endParaRPr lang="en-US" altLang="zh-CN" sz="2200" dirty="0" smtClean="0">
              <a:latin typeface="微软雅黑" panose="020B0503020204020204" pitchFamily="34" charset="-122"/>
              <a:ea typeface="微软雅黑" panose="020B0503020204020204" pitchFamily="34" charset="-122"/>
            </a:endParaRPr>
          </a:p>
          <a:p>
            <a:pPr>
              <a:buNone/>
            </a:pPr>
            <a:r>
              <a:rPr lang="zh-CN" altLang="en-US" sz="2200" dirty="0" smtClean="0">
                <a:latin typeface="微软雅黑" panose="020B0503020204020204" pitchFamily="34" charset="-122"/>
                <a:ea typeface="微软雅黑" panose="020B0503020204020204" pitchFamily="34" charset="-122"/>
              </a:rPr>
              <a:t>术类、公益实践类和文体爱好类等多个社团管理中心。</a:t>
            </a:r>
            <a:endParaRPr lang="en-US" altLang="zh-CN" sz="2200" dirty="0" smtClean="0">
              <a:latin typeface="微软雅黑" panose="020B0503020204020204" pitchFamily="34" charset="-122"/>
              <a:ea typeface="微软雅黑" panose="020B0503020204020204" pitchFamily="34" charset="-122"/>
            </a:endParaRPr>
          </a:p>
          <a:p>
            <a:pPr>
              <a:buNone/>
            </a:pPr>
            <a:endParaRPr lang="en-US" altLang="zh-CN" sz="2200" dirty="0" smtClean="0">
              <a:latin typeface="微软雅黑" panose="020B0503020204020204" pitchFamily="34" charset="-122"/>
              <a:ea typeface="微软雅黑" panose="020B0503020204020204" pitchFamily="34" charset="-122"/>
            </a:endParaRPr>
          </a:p>
          <a:p>
            <a:pPr>
              <a:buNone/>
            </a:pPr>
            <a:r>
              <a:rPr lang="zh-CN" altLang="en-US" sz="2200" dirty="0" smtClean="0">
                <a:latin typeface="微软雅黑" panose="020B0503020204020204" pitchFamily="34" charset="-122"/>
                <a:ea typeface="微软雅黑" panose="020B0503020204020204" pitchFamily="34" charset="-122"/>
              </a:rPr>
              <a:t>       学生会早已拥有业务部门，为何不能与社团直接合作呢？何必</a:t>
            </a:r>
            <a:endParaRPr lang="en-US" altLang="zh-CN" sz="2200" dirty="0" smtClean="0">
              <a:latin typeface="微软雅黑" panose="020B0503020204020204" pitchFamily="34" charset="-122"/>
              <a:ea typeface="微软雅黑" panose="020B0503020204020204" pitchFamily="34" charset="-122"/>
            </a:endParaRPr>
          </a:p>
          <a:p>
            <a:pPr>
              <a:buNone/>
            </a:pPr>
            <a:r>
              <a:rPr lang="zh-CN" altLang="en-US" sz="2200" dirty="0" smtClean="0">
                <a:latin typeface="微软雅黑" panose="020B0503020204020204" pitchFamily="34" charset="-122"/>
                <a:ea typeface="微软雅黑" panose="020B0503020204020204" pitchFamily="34" charset="-122"/>
              </a:rPr>
              <a:t>让社联演变得愈加像学生会呢？或者更加彻底地说，何必另起炉灶</a:t>
            </a:r>
            <a:endParaRPr lang="en-US" altLang="zh-CN" sz="2200" dirty="0" smtClean="0">
              <a:latin typeface="微软雅黑" panose="020B0503020204020204" pitchFamily="34" charset="-122"/>
              <a:ea typeface="微软雅黑" panose="020B0503020204020204" pitchFamily="34" charset="-122"/>
            </a:endParaRPr>
          </a:p>
          <a:p>
            <a:pPr>
              <a:buNone/>
            </a:pPr>
            <a:r>
              <a:rPr lang="zh-CN" altLang="en-US" sz="2200" dirty="0" smtClean="0">
                <a:latin typeface="微软雅黑" panose="020B0503020204020204" pitchFamily="34" charset="-122"/>
                <a:ea typeface="微软雅黑" panose="020B0503020204020204" pitchFamily="34" charset="-122"/>
              </a:rPr>
              <a:t>制造又一个学生会呢？</a:t>
            </a:r>
            <a:endParaRPr lang="zh-CN" altLang="en-US" sz="2200" dirty="0" smtClean="0">
              <a:latin typeface="微软雅黑" panose="020B0503020204020204" pitchFamily="34" charset="-122"/>
              <a:ea typeface="微软雅黑" panose="020B0503020204020204" pitchFamily="34" charset="-122"/>
            </a:endParaRPr>
          </a:p>
          <a:p>
            <a:pPr>
              <a:buNone/>
            </a:pPr>
            <a:endParaRPr lang="en-US" altLang="zh-CN" sz="2400" dirty="0" smtClean="0"/>
          </a:p>
          <a:p>
            <a:pPr>
              <a:buNone/>
            </a:pPr>
            <a:endParaRPr lang="en-US" altLang="zh-CN" sz="2400" dirty="0" smtClean="0"/>
          </a:p>
        </p:txBody>
      </p:sp>
      <p:sp>
        <p:nvSpPr>
          <p:cNvPr id="6" name="内容占位符 2"/>
          <p:cNvSpPr txBox="1"/>
          <p:nvPr/>
        </p:nvSpPr>
        <p:spPr>
          <a:xfrm>
            <a:off x="35531" y="260328"/>
            <a:ext cx="6786610" cy="500066"/>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sp>
        <p:nvSpPr>
          <p:cNvPr id="4" name="爆炸形 1 3"/>
          <p:cNvSpPr/>
          <p:nvPr/>
        </p:nvSpPr>
        <p:spPr>
          <a:xfrm>
            <a:off x="2571736" y="1643050"/>
            <a:ext cx="4000528" cy="2428892"/>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社联“学生会化”</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941" y="1268714"/>
            <a:ext cx="7572428" cy="5143536"/>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（二）纠结的关系</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buNone/>
            </a:pPr>
            <a:endParaRPr lang="en-US" altLang="zh-CN" sz="2000" b="1"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       学生社团的定位应该是实现学生自我价值、满足学生需求、发</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展学生兴趣的一种多样化、群众化的学生组织，是对团委、学生会</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一种重要的补充。但是由于以上三个原因，社团目无学生会，甚至</a:t>
            </a:r>
            <a:endParaRPr lang="en-US" altLang="zh-CN" sz="2000" dirty="0" smtClean="0">
              <a:latin typeface="微软雅黑" panose="020B0503020204020204" pitchFamily="34" charset="-122"/>
              <a:ea typeface="微软雅黑" panose="020B0503020204020204" pitchFamily="34" charset="-122"/>
            </a:endParaRPr>
          </a:p>
          <a:p>
            <a:pPr>
              <a:buNone/>
            </a:pPr>
            <a:r>
              <a:rPr lang="zh-CN" altLang="en-US" sz="2000" dirty="0" smtClean="0">
                <a:latin typeface="微软雅黑" panose="020B0503020204020204" pitchFamily="34" charset="-122"/>
                <a:ea typeface="微软雅黑" panose="020B0503020204020204" pitchFamily="34" charset="-122"/>
              </a:rPr>
              <a:t>无视团委，社联成为</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独立王国</a:t>
            </a:r>
            <a:r>
              <a:rPr lang="en-US"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不足为奇。</a:t>
            </a:r>
            <a:endParaRPr lang="en-US" altLang="zh-CN" sz="2000" dirty="0" smtClean="0">
              <a:latin typeface="微软雅黑" panose="020B0503020204020204" pitchFamily="34" charset="-122"/>
              <a:ea typeface="微软雅黑" panose="020B0503020204020204" pitchFamily="34" charset="-122"/>
            </a:endParaRPr>
          </a:p>
          <a:p>
            <a:pPr>
              <a:buNone/>
            </a:pPr>
            <a:endParaRPr lang="en-US" altLang="zh-CN" sz="2400" dirty="0" smtClean="0"/>
          </a:p>
        </p:txBody>
      </p:sp>
      <p:sp>
        <p:nvSpPr>
          <p:cNvPr id="6" name="内容占位符 2"/>
          <p:cNvSpPr txBox="1"/>
          <p:nvPr/>
        </p:nvSpPr>
        <p:spPr>
          <a:xfrm>
            <a:off x="35560" y="260350"/>
            <a:ext cx="5735955" cy="50038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sp>
        <p:nvSpPr>
          <p:cNvPr id="4" name="爆炸形 1 3"/>
          <p:cNvSpPr/>
          <p:nvPr/>
        </p:nvSpPr>
        <p:spPr>
          <a:xfrm>
            <a:off x="2339642" y="1844661"/>
            <a:ext cx="4071966" cy="235745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zh-CN" altLang="en-US" sz="2000" b="1" dirty="0" smtClean="0">
                <a:latin typeface="微软雅黑" panose="020B0503020204020204" pitchFamily="34" charset="-122"/>
                <a:ea typeface="微软雅黑" panose="020B0503020204020204" pitchFamily="34" charset="-122"/>
              </a:rPr>
              <a:t>社团“妄自尊大”</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03" y="1268714"/>
            <a:ext cx="8229600" cy="5357850"/>
          </a:xfrm>
        </p:spPr>
        <p:txBody>
          <a:bodyPr>
            <a:normAutofit/>
          </a:bodyPr>
          <a:lstStyle/>
          <a:p>
            <a:pPr>
              <a:buNone/>
            </a:pPr>
            <a:r>
              <a:rPr 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（三）动摇的基础</a:t>
            </a:r>
            <a:endParaRPr lang="en-US" sz="2000" b="1" dirty="0" smtClean="0">
              <a:latin typeface="微软雅黑" panose="020B0503020204020204" pitchFamily="34" charset="-122"/>
              <a:ea typeface="微软雅黑" panose="020B0503020204020204" pitchFamily="34" charset="-122"/>
            </a:endParaRPr>
          </a:p>
          <a:p>
            <a:pPr marL="0" indent="0" algn="just">
              <a:lnSpc>
                <a:spcPct val="150000"/>
              </a:lnSpc>
              <a:spcBef>
                <a:spcPts val="1000"/>
              </a:spcBef>
              <a:buNone/>
            </a:pPr>
            <a:r>
              <a:rPr lang="en-US"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“一体两翼”模式推动了</a:t>
            </a:r>
            <a:r>
              <a:rPr lang="zh-CN" altLang="en-US" sz="2000" dirty="0" smtClean="0">
                <a:latin typeface="微软雅黑" panose="020B0503020204020204" pitchFamily="34" charset="-122"/>
                <a:ea typeface="微软雅黑" panose="020B0503020204020204" pitchFamily="34" charset="-122"/>
              </a:rPr>
              <a:t>社联</a:t>
            </a:r>
            <a:r>
              <a:rPr lang="x-none" sz="2000" dirty="0" smtClean="0">
                <a:latin typeface="微软雅黑" panose="020B0503020204020204" pitchFamily="34" charset="-122"/>
                <a:ea typeface="微软雅黑" panose="020B0503020204020204" pitchFamily="34" charset="-122"/>
              </a:rPr>
              <a:t>和社团的发展，</a:t>
            </a:r>
            <a:r>
              <a:rPr lang="zh-CN" altLang="en-US" sz="2000" dirty="0" smtClean="0">
                <a:latin typeface="微软雅黑" panose="020B0503020204020204" pitchFamily="34" charset="-122"/>
                <a:ea typeface="微软雅黑" panose="020B0503020204020204" pitchFamily="34" charset="-122"/>
              </a:rPr>
              <a:t>社联</a:t>
            </a:r>
            <a:r>
              <a:rPr lang="x-none" sz="2000" dirty="0" smtClean="0">
                <a:latin typeface="微软雅黑" panose="020B0503020204020204" pitchFamily="34" charset="-122"/>
                <a:ea typeface="微软雅黑" panose="020B0503020204020204" pitchFamily="34" charset="-122"/>
              </a:rPr>
              <a:t>和社团的发展反过来动摇了“一体两翼”模式的基础。</a:t>
            </a:r>
            <a:endParaRPr lang="en-US" sz="2000" dirty="0" smtClean="0">
              <a:latin typeface="微软雅黑" panose="020B0503020204020204" pitchFamily="34" charset="-122"/>
              <a:ea typeface="微软雅黑" panose="020B0503020204020204" pitchFamily="34" charset="-122"/>
            </a:endParaRPr>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lgn="ctr">
              <a:buNone/>
            </a:pPr>
            <a:endParaRPr lang="zh-CN" altLang="en-US" sz="2000" dirty="0" smtClean="0">
              <a:latin typeface="微软雅黑" panose="020B0503020204020204" pitchFamily="34" charset="-122"/>
              <a:ea typeface="微软雅黑" panose="020B0503020204020204" pitchFamily="34" charset="-122"/>
            </a:endParaRPr>
          </a:p>
          <a:p>
            <a:pPr algn="ctr">
              <a:buNone/>
            </a:pPr>
            <a:r>
              <a:rPr lang="zh-CN" altLang="en-US" sz="2000" dirty="0" smtClean="0">
                <a:latin typeface="微软雅黑" panose="020B0503020204020204" pitchFamily="34" charset="-122"/>
                <a:ea typeface="微软雅黑" panose="020B0503020204020204" pitchFamily="34" charset="-122"/>
              </a:rPr>
              <a:t>时代</a:t>
            </a:r>
            <a:r>
              <a:rPr lang="x-none" sz="2000" dirty="0" smtClean="0">
                <a:latin typeface="微软雅黑" panose="020B0503020204020204" pitchFamily="34" charset="-122"/>
                <a:ea typeface="微软雅黑" panose="020B0503020204020204" pitchFamily="34" charset="-122"/>
              </a:rPr>
              <a:t>呼唤高校团学系统再次</a:t>
            </a:r>
            <a:r>
              <a:rPr lang="x-none" sz="2000" b="1" dirty="0" smtClean="0">
                <a:latin typeface="微软雅黑" panose="020B0503020204020204" pitchFamily="34" charset="-122"/>
                <a:ea typeface="微软雅黑" panose="020B0503020204020204" pitchFamily="34" charset="-122"/>
              </a:rPr>
              <a:t>“质的飞跃”</a:t>
            </a:r>
            <a:r>
              <a:rPr lang="x-none" sz="2000" dirty="0" smtClean="0">
                <a:latin typeface="微软雅黑" panose="020B0503020204020204" pitchFamily="34" charset="-122"/>
                <a:ea typeface="微软雅黑" panose="020B0503020204020204" pitchFamily="34" charset="-122"/>
              </a:rPr>
              <a:t>，因为</a:t>
            </a:r>
            <a:endParaRPr lang="en-US" sz="2000" dirty="0" smtClean="0">
              <a:latin typeface="微软雅黑" panose="020B0503020204020204" pitchFamily="34" charset="-122"/>
              <a:ea typeface="微软雅黑" panose="020B0503020204020204" pitchFamily="34" charset="-122"/>
            </a:endParaRPr>
          </a:p>
          <a:p>
            <a:pPr algn="ctr">
              <a:buNone/>
            </a:pPr>
            <a:r>
              <a:rPr lang="x-none" sz="2000" dirty="0" smtClean="0">
                <a:latin typeface="微软雅黑" panose="020B0503020204020204" pitchFamily="34" charset="-122"/>
                <a:ea typeface="微软雅黑" panose="020B0503020204020204" pitchFamily="34" charset="-122"/>
              </a:rPr>
              <a:t>“事物的性质</a:t>
            </a:r>
            <a:r>
              <a:rPr lang="zh-CN" altLang="en-US" sz="2000"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主要是由取得支配地位的矛盾的主要方面所规定的”。</a:t>
            </a:r>
            <a:endParaRPr lang="x-none" sz="2000" dirty="0" smtClean="0">
              <a:latin typeface="微软雅黑" panose="020B0503020204020204" pitchFamily="34" charset="-122"/>
              <a:ea typeface="微软雅黑" panose="020B0503020204020204" pitchFamily="34" charset="-122"/>
            </a:endParaRPr>
          </a:p>
          <a:p>
            <a:pPr>
              <a:buNone/>
            </a:pPr>
            <a:endParaRPr lang="en-US" altLang="zh-CN" sz="2400" dirty="0" smtClean="0"/>
          </a:p>
        </p:txBody>
      </p:sp>
      <p:sp>
        <p:nvSpPr>
          <p:cNvPr id="6" name="内容占位符 2"/>
          <p:cNvSpPr txBox="1"/>
          <p:nvPr/>
        </p:nvSpPr>
        <p:spPr>
          <a:xfrm>
            <a:off x="35560" y="260350"/>
            <a:ext cx="6786880" cy="47117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143108" y="3357562"/>
            <a:ext cx="4572032" cy="2071702"/>
            <a:chOff x="1508104" y="1084246"/>
            <a:chExt cx="6187880" cy="2093645"/>
          </a:xfrm>
        </p:grpSpPr>
        <p:sp>
          <p:nvSpPr>
            <p:cNvPr id="5" name="Freeform 75"/>
            <p:cNvSpPr/>
            <p:nvPr/>
          </p:nvSpPr>
          <p:spPr bwMode="auto">
            <a:xfrm>
              <a:off x="4357686" y="2357430"/>
              <a:ext cx="773862" cy="820461"/>
            </a:xfrm>
            <a:custGeom>
              <a:avLst/>
              <a:gdLst>
                <a:gd name="T0" fmla="*/ 310 w 620"/>
                <a:gd name="T1" fmla="*/ 0 h 932"/>
                <a:gd name="T2" fmla="*/ 0 w 620"/>
                <a:gd name="T3" fmla="*/ 932 h 932"/>
                <a:gd name="T4" fmla="*/ 620 w 620"/>
                <a:gd name="T5" fmla="*/ 932 h 932"/>
                <a:gd name="T6" fmla="*/ 310 w 620"/>
                <a:gd name="T7" fmla="*/ 0 h 932"/>
                <a:gd name="T8" fmla="*/ 0 60000 65536"/>
                <a:gd name="T9" fmla="*/ 0 60000 65536"/>
                <a:gd name="T10" fmla="*/ 0 60000 65536"/>
                <a:gd name="T11" fmla="*/ 0 60000 65536"/>
                <a:gd name="T12" fmla="*/ 0 w 620"/>
                <a:gd name="T13" fmla="*/ 0 h 932"/>
                <a:gd name="T14" fmla="*/ 620 w 620"/>
                <a:gd name="T15" fmla="*/ 932 h 932"/>
              </a:gdLst>
              <a:ahLst/>
              <a:cxnLst>
                <a:cxn ang="T8">
                  <a:pos x="T0" y="T1"/>
                </a:cxn>
                <a:cxn ang="T9">
                  <a:pos x="T2" y="T3"/>
                </a:cxn>
                <a:cxn ang="T10">
                  <a:pos x="T4" y="T5"/>
                </a:cxn>
                <a:cxn ang="T11">
                  <a:pos x="T6" y="T7"/>
                </a:cxn>
              </a:cxnLst>
              <a:rect l="T12" t="T13" r="T14" b="T15"/>
              <a:pathLst>
                <a:path w="620" h="932">
                  <a:moveTo>
                    <a:pt x="310" y="0"/>
                  </a:moveTo>
                  <a:lnTo>
                    <a:pt x="0" y="932"/>
                  </a:lnTo>
                  <a:lnTo>
                    <a:pt x="620" y="932"/>
                  </a:lnTo>
                  <a:lnTo>
                    <a:pt x="310" y="0"/>
                  </a:lnTo>
                  <a:close/>
                </a:path>
              </a:pathLst>
            </a:custGeom>
            <a:solidFill>
              <a:schemeClr val="accent5">
                <a:lumMod val="75000"/>
              </a:schemeClr>
            </a:solidFill>
            <a:ln w="12700" algn="ctr">
              <a:noFill/>
              <a:rou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defTabSz="914400" eaLnBrk="1" latinLnBrk="1" hangingPunct="1">
                <a:spcBef>
                  <a:spcPts val="0"/>
                </a:spcBef>
                <a:spcAft>
                  <a:spcPts val="0"/>
                </a:spcAft>
                <a:buClrTx/>
                <a:buSzTx/>
                <a:buFontTx/>
                <a:buNone/>
                <a:defRPr/>
              </a:pPr>
              <a:endParaRPr kumimoji="1" lang="ko-KR" altLang="en-US" sz="1800" b="0" i="0" u="none" strike="noStrike" kern="0" cap="none" spc="0" normalizeH="0" baseline="0" noProof="0" dirty="0">
                <a:ln>
                  <a:noFill/>
                </a:ln>
                <a:solidFill>
                  <a:schemeClr val="bg1"/>
                </a:solidFill>
                <a:uLnTx/>
                <a:uFillTx/>
                <a:latin typeface="汉仪中圆简" panose="02010609000101010101" pitchFamily="49" charset="-122"/>
                <a:ea typeface="Gulim" panose="020B0600000101010101" charset="-127"/>
              </a:endParaRPr>
            </a:p>
          </p:txBody>
        </p:sp>
        <p:sp>
          <p:nvSpPr>
            <p:cNvPr id="7" name="Freeform 76"/>
            <p:cNvSpPr/>
            <p:nvPr/>
          </p:nvSpPr>
          <p:spPr bwMode="auto">
            <a:xfrm>
              <a:off x="2357422" y="1939751"/>
              <a:ext cx="76446" cy="846307"/>
            </a:xfrm>
            <a:custGeom>
              <a:avLst/>
              <a:gdLst>
                <a:gd name="T0" fmla="*/ 0 w 54"/>
                <a:gd name="T1" fmla="*/ 26 h 598"/>
                <a:gd name="T2" fmla="*/ 0 w 54"/>
                <a:gd name="T3" fmla="*/ 570 h 598"/>
                <a:gd name="T4" fmla="*/ 0 w 54"/>
                <a:gd name="T5" fmla="*/ 570 h 598"/>
                <a:gd name="T6" fmla="*/ 2 w 54"/>
                <a:gd name="T7" fmla="*/ 582 h 598"/>
                <a:gd name="T8" fmla="*/ 8 w 54"/>
                <a:gd name="T9" fmla="*/ 590 h 598"/>
                <a:gd name="T10" fmla="*/ 16 w 54"/>
                <a:gd name="T11" fmla="*/ 596 h 598"/>
                <a:gd name="T12" fmla="*/ 26 w 54"/>
                <a:gd name="T13" fmla="*/ 598 h 598"/>
                <a:gd name="T14" fmla="*/ 26 w 54"/>
                <a:gd name="T15" fmla="*/ 598 h 598"/>
                <a:gd name="T16" fmla="*/ 38 w 54"/>
                <a:gd name="T17" fmla="*/ 596 h 598"/>
                <a:gd name="T18" fmla="*/ 46 w 54"/>
                <a:gd name="T19" fmla="*/ 590 h 598"/>
                <a:gd name="T20" fmla="*/ 52 w 54"/>
                <a:gd name="T21" fmla="*/ 582 h 598"/>
                <a:gd name="T22" fmla="*/ 54 w 54"/>
                <a:gd name="T23" fmla="*/ 570 h 598"/>
                <a:gd name="T24" fmla="*/ 54 w 54"/>
                <a:gd name="T25" fmla="*/ 26 h 598"/>
                <a:gd name="T26" fmla="*/ 54 w 54"/>
                <a:gd name="T27" fmla="*/ 26 h 598"/>
                <a:gd name="T28" fmla="*/ 52 w 54"/>
                <a:gd name="T29" fmla="*/ 16 h 598"/>
                <a:gd name="T30" fmla="*/ 46 w 54"/>
                <a:gd name="T31" fmla="*/ 8 h 598"/>
                <a:gd name="T32" fmla="*/ 38 w 54"/>
                <a:gd name="T33" fmla="*/ 2 h 598"/>
                <a:gd name="T34" fmla="*/ 26 w 54"/>
                <a:gd name="T35" fmla="*/ 0 h 598"/>
                <a:gd name="T36" fmla="*/ 26 w 54"/>
                <a:gd name="T37" fmla="*/ 0 h 598"/>
                <a:gd name="T38" fmla="*/ 16 w 54"/>
                <a:gd name="T39" fmla="*/ 2 h 598"/>
                <a:gd name="T40" fmla="*/ 8 w 54"/>
                <a:gd name="T41" fmla="*/ 8 h 598"/>
                <a:gd name="T42" fmla="*/ 2 w 54"/>
                <a:gd name="T43" fmla="*/ 16 h 598"/>
                <a:gd name="T44" fmla="*/ 0 w 54"/>
                <a:gd name="T45" fmla="*/ 26 h 598"/>
                <a:gd name="T46" fmla="*/ 0 w 54"/>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598"/>
                <a:gd name="T74" fmla="*/ 54 w 54"/>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598">
                  <a:moveTo>
                    <a:pt x="0" y="26"/>
                  </a:moveTo>
                  <a:lnTo>
                    <a:pt x="0" y="570"/>
                  </a:lnTo>
                  <a:lnTo>
                    <a:pt x="2" y="582"/>
                  </a:lnTo>
                  <a:lnTo>
                    <a:pt x="8" y="590"/>
                  </a:lnTo>
                  <a:lnTo>
                    <a:pt x="16" y="596"/>
                  </a:lnTo>
                  <a:lnTo>
                    <a:pt x="26" y="598"/>
                  </a:lnTo>
                  <a:lnTo>
                    <a:pt x="38" y="596"/>
                  </a:lnTo>
                  <a:lnTo>
                    <a:pt x="46" y="590"/>
                  </a:lnTo>
                  <a:lnTo>
                    <a:pt x="52" y="582"/>
                  </a:lnTo>
                  <a:lnTo>
                    <a:pt x="54" y="570"/>
                  </a:lnTo>
                  <a:lnTo>
                    <a:pt x="54" y="26"/>
                  </a:lnTo>
                  <a:lnTo>
                    <a:pt x="52" y="16"/>
                  </a:lnTo>
                  <a:lnTo>
                    <a:pt x="46" y="8"/>
                  </a:lnTo>
                  <a:lnTo>
                    <a:pt x="38" y="2"/>
                  </a:lnTo>
                  <a:lnTo>
                    <a:pt x="26" y="0"/>
                  </a:lnTo>
                  <a:lnTo>
                    <a:pt x="16" y="2"/>
                  </a:lnTo>
                  <a:lnTo>
                    <a:pt x="8" y="8"/>
                  </a:lnTo>
                  <a:lnTo>
                    <a:pt x="2" y="16"/>
                  </a:lnTo>
                  <a:lnTo>
                    <a:pt x="0" y="26"/>
                  </a:lnTo>
                  <a:close/>
                </a:path>
              </a:pathLst>
            </a:custGeom>
            <a:solidFill>
              <a:schemeClr val="accent5">
                <a:lumMod val="50000"/>
              </a:schemeClr>
            </a:solidFill>
            <a:ln w="9525">
              <a:noFill/>
              <a:round/>
            </a:ln>
          </p:spPr>
          <p:txBody>
            <a:bodyPr/>
            <a:lstStyle/>
            <a:p>
              <a:pPr marL="0" marR="0" lvl="0" indent="0" defTabSz="914400" eaLnBrk="1" latinLnBrk="1" hangingPunct="1">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Gulim" panose="020B0600000101010101" charset="-127"/>
              </a:endParaRPr>
            </a:p>
          </p:txBody>
        </p:sp>
        <p:sp>
          <p:nvSpPr>
            <p:cNvPr id="8" name="Freeform 77"/>
            <p:cNvSpPr/>
            <p:nvPr/>
          </p:nvSpPr>
          <p:spPr bwMode="auto">
            <a:xfrm rot="21033256">
              <a:off x="2357422" y="2357430"/>
              <a:ext cx="4476360" cy="76422"/>
            </a:xfrm>
            <a:custGeom>
              <a:avLst/>
              <a:gdLst>
                <a:gd name="T0" fmla="*/ 26 w 3162"/>
                <a:gd name="T1" fmla="*/ 0 h 54"/>
                <a:gd name="T2" fmla="*/ 26 w 3162"/>
                <a:gd name="T3" fmla="*/ 0 h 54"/>
                <a:gd name="T4" fmla="*/ 16 w 3162"/>
                <a:gd name="T5" fmla="*/ 2 h 54"/>
                <a:gd name="T6" fmla="*/ 8 w 3162"/>
                <a:gd name="T7" fmla="*/ 8 h 54"/>
                <a:gd name="T8" fmla="*/ 2 w 3162"/>
                <a:gd name="T9" fmla="*/ 16 h 54"/>
                <a:gd name="T10" fmla="*/ 0 w 3162"/>
                <a:gd name="T11" fmla="*/ 26 h 54"/>
                <a:gd name="T12" fmla="*/ 0 w 3162"/>
                <a:gd name="T13" fmla="*/ 26 h 54"/>
                <a:gd name="T14" fmla="*/ 2 w 3162"/>
                <a:gd name="T15" fmla="*/ 38 h 54"/>
                <a:gd name="T16" fmla="*/ 8 w 3162"/>
                <a:gd name="T17" fmla="*/ 46 h 54"/>
                <a:gd name="T18" fmla="*/ 16 w 3162"/>
                <a:gd name="T19" fmla="*/ 52 h 54"/>
                <a:gd name="T20" fmla="*/ 26 w 3162"/>
                <a:gd name="T21" fmla="*/ 54 h 54"/>
                <a:gd name="T22" fmla="*/ 3134 w 3162"/>
                <a:gd name="T23" fmla="*/ 54 h 54"/>
                <a:gd name="T24" fmla="*/ 3134 w 3162"/>
                <a:gd name="T25" fmla="*/ 54 h 54"/>
                <a:gd name="T26" fmla="*/ 3144 w 3162"/>
                <a:gd name="T27" fmla="*/ 52 h 54"/>
                <a:gd name="T28" fmla="*/ 3154 w 3162"/>
                <a:gd name="T29" fmla="*/ 46 h 54"/>
                <a:gd name="T30" fmla="*/ 3160 w 3162"/>
                <a:gd name="T31" fmla="*/ 38 h 54"/>
                <a:gd name="T32" fmla="*/ 3162 w 3162"/>
                <a:gd name="T33" fmla="*/ 26 h 54"/>
                <a:gd name="T34" fmla="*/ 3162 w 3162"/>
                <a:gd name="T35" fmla="*/ 26 h 54"/>
                <a:gd name="T36" fmla="*/ 3160 w 3162"/>
                <a:gd name="T37" fmla="*/ 16 h 54"/>
                <a:gd name="T38" fmla="*/ 3154 w 3162"/>
                <a:gd name="T39" fmla="*/ 8 h 54"/>
                <a:gd name="T40" fmla="*/ 3144 w 3162"/>
                <a:gd name="T41" fmla="*/ 2 h 54"/>
                <a:gd name="T42" fmla="*/ 3134 w 3162"/>
                <a:gd name="T43" fmla="*/ 0 h 54"/>
                <a:gd name="T44" fmla="*/ 26 w 3162"/>
                <a:gd name="T45" fmla="*/ 0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62"/>
                <a:gd name="T70" fmla="*/ 0 h 54"/>
                <a:gd name="T71" fmla="*/ 3162 w 3162"/>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62" h="54">
                  <a:moveTo>
                    <a:pt x="26" y="0"/>
                  </a:moveTo>
                  <a:lnTo>
                    <a:pt x="26" y="0"/>
                  </a:lnTo>
                  <a:lnTo>
                    <a:pt x="16" y="2"/>
                  </a:lnTo>
                  <a:lnTo>
                    <a:pt x="8" y="8"/>
                  </a:lnTo>
                  <a:lnTo>
                    <a:pt x="2" y="16"/>
                  </a:lnTo>
                  <a:lnTo>
                    <a:pt x="0" y="26"/>
                  </a:lnTo>
                  <a:lnTo>
                    <a:pt x="2" y="38"/>
                  </a:lnTo>
                  <a:lnTo>
                    <a:pt x="8" y="46"/>
                  </a:lnTo>
                  <a:lnTo>
                    <a:pt x="16" y="52"/>
                  </a:lnTo>
                  <a:lnTo>
                    <a:pt x="26" y="54"/>
                  </a:lnTo>
                  <a:lnTo>
                    <a:pt x="3134" y="54"/>
                  </a:lnTo>
                  <a:lnTo>
                    <a:pt x="3144" y="52"/>
                  </a:lnTo>
                  <a:lnTo>
                    <a:pt x="3154" y="46"/>
                  </a:lnTo>
                  <a:lnTo>
                    <a:pt x="3160" y="38"/>
                  </a:lnTo>
                  <a:lnTo>
                    <a:pt x="3162" y="26"/>
                  </a:lnTo>
                  <a:lnTo>
                    <a:pt x="3160" y="16"/>
                  </a:lnTo>
                  <a:lnTo>
                    <a:pt x="3154" y="8"/>
                  </a:lnTo>
                  <a:lnTo>
                    <a:pt x="3144" y="2"/>
                  </a:lnTo>
                  <a:lnTo>
                    <a:pt x="3134" y="0"/>
                  </a:lnTo>
                  <a:lnTo>
                    <a:pt x="26" y="0"/>
                  </a:lnTo>
                  <a:close/>
                </a:path>
              </a:pathLst>
            </a:custGeom>
            <a:solidFill>
              <a:schemeClr val="accent5">
                <a:lumMod val="50000"/>
              </a:schemeClr>
            </a:solidFill>
            <a:ln w="9525">
              <a:noFill/>
              <a:round/>
            </a:ln>
          </p:spPr>
          <p:txBody>
            <a:bodyPr/>
            <a:lstStyle/>
            <a:p>
              <a:pPr marL="0" marR="0" lvl="0" indent="0" defTabSz="914400" eaLnBrk="1" latinLnBrk="1" hangingPunct="1">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Gulim" panose="020B0600000101010101" charset="-127"/>
              </a:endParaRPr>
            </a:p>
          </p:txBody>
        </p:sp>
        <p:sp>
          <p:nvSpPr>
            <p:cNvPr id="9" name="Freeform 78"/>
            <p:cNvSpPr/>
            <p:nvPr/>
          </p:nvSpPr>
          <p:spPr bwMode="auto">
            <a:xfrm>
              <a:off x="6754505" y="1217460"/>
              <a:ext cx="79278" cy="846307"/>
            </a:xfrm>
            <a:custGeom>
              <a:avLst/>
              <a:gdLst>
                <a:gd name="T0" fmla="*/ 0 w 56"/>
                <a:gd name="T1" fmla="*/ 26 h 598"/>
                <a:gd name="T2" fmla="*/ 0 w 56"/>
                <a:gd name="T3" fmla="*/ 570 h 598"/>
                <a:gd name="T4" fmla="*/ 0 w 56"/>
                <a:gd name="T5" fmla="*/ 570 h 598"/>
                <a:gd name="T6" fmla="*/ 2 w 56"/>
                <a:gd name="T7" fmla="*/ 582 h 598"/>
                <a:gd name="T8" fmla="*/ 8 w 56"/>
                <a:gd name="T9" fmla="*/ 590 h 598"/>
                <a:gd name="T10" fmla="*/ 18 w 56"/>
                <a:gd name="T11" fmla="*/ 596 h 598"/>
                <a:gd name="T12" fmla="*/ 28 w 56"/>
                <a:gd name="T13" fmla="*/ 598 h 598"/>
                <a:gd name="T14" fmla="*/ 28 w 56"/>
                <a:gd name="T15" fmla="*/ 598 h 598"/>
                <a:gd name="T16" fmla="*/ 38 w 56"/>
                <a:gd name="T17" fmla="*/ 596 h 598"/>
                <a:gd name="T18" fmla="*/ 48 w 56"/>
                <a:gd name="T19" fmla="*/ 590 h 598"/>
                <a:gd name="T20" fmla="*/ 54 w 56"/>
                <a:gd name="T21" fmla="*/ 582 h 598"/>
                <a:gd name="T22" fmla="*/ 56 w 56"/>
                <a:gd name="T23" fmla="*/ 570 h 598"/>
                <a:gd name="T24" fmla="*/ 56 w 56"/>
                <a:gd name="T25" fmla="*/ 26 h 598"/>
                <a:gd name="T26" fmla="*/ 56 w 56"/>
                <a:gd name="T27" fmla="*/ 26 h 598"/>
                <a:gd name="T28" fmla="*/ 54 w 56"/>
                <a:gd name="T29" fmla="*/ 16 h 598"/>
                <a:gd name="T30" fmla="*/ 48 w 56"/>
                <a:gd name="T31" fmla="*/ 8 h 598"/>
                <a:gd name="T32" fmla="*/ 38 w 56"/>
                <a:gd name="T33" fmla="*/ 2 h 598"/>
                <a:gd name="T34" fmla="*/ 28 w 56"/>
                <a:gd name="T35" fmla="*/ 0 h 598"/>
                <a:gd name="T36" fmla="*/ 28 w 56"/>
                <a:gd name="T37" fmla="*/ 0 h 598"/>
                <a:gd name="T38" fmla="*/ 18 w 56"/>
                <a:gd name="T39" fmla="*/ 2 h 598"/>
                <a:gd name="T40" fmla="*/ 8 w 56"/>
                <a:gd name="T41" fmla="*/ 8 h 598"/>
                <a:gd name="T42" fmla="*/ 2 w 56"/>
                <a:gd name="T43" fmla="*/ 16 h 598"/>
                <a:gd name="T44" fmla="*/ 0 w 56"/>
                <a:gd name="T45" fmla="*/ 26 h 598"/>
                <a:gd name="T46" fmla="*/ 0 w 56"/>
                <a:gd name="T47" fmla="*/ 26 h 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98"/>
                <a:gd name="T74" fmla="*/ 56 w 56"/>
                <a:gd name="T75" fmla="*/ 598 h 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98">
                  <a:moveTo>
                    <a:pt x="0" y="26"/>
                  </a:moveTo>
                  <a:lnTo>
                    <a:pt x="0" y="570"/>
                  </a:lnTo>
                  <a:lnTo>
                    <a:pt x="2" y="582"/>
                  </a:lnTo>
                  <a:lnTo>
                    <a:pt x="8" y="590"/>
                  </a:lnTo>
                  <a:lnTo>
                    <a:pt x="18" y="596"/>
                  </a:lnTo>
                  <a:lnTo>
                    <a:pt x="28" y="598"/>
                  </a:lnTo>
                  <a:lnTo>
                    <a:pt x="38" y="596"/>
                  </a:lnTo>
                  <a:lnTo>
                    <a:pt x="48" y="590"/>
                  </a:lnTo>
                  <a:lnTo>
                    <a:pt x="54" y="582"/>
                  </a:lnTo>
                  <a:lnTo>
                    <a:pt x="56" y="570"/>
                  </a:lnTo>
                  <a:lnTo>
                    <a:pt x="56" y="26"/>
                  </a:lnTo>
                  <a:lnTo>
                    <a:pt x="54" y="16"/>
                  </a:lnTo>
                  <a:lnTo>
                    <a:pt x="48" y="8"/>
                  </a:lnTo>
                  <a:lnTo>
                    <a:pt x="38" y="2"/>
                  </a:lnTo>
                  <a:lnTo>
                    <a:pt x="28" y="0"/>
                  </a:lnTo>
                  <a:lnTo>
                    <a:pt x="18" y="2"/>
                  </a:lnTo>
                  <a:lnTo>
                    <a:pt x="8" y="8"/>
                  </a:lnTo>
                  <a:lnTo>
                    <a:pt x="2" y="16"/>
                  </a:lnTo>
                  <a:lnTo>
                    <a:pt x="0" y="26"/>
                  </a:lnTo>
                  <a:close/>
                </a:path>
              </a:pathLst>
            </a:custGeom>
            <a:solidFill>
              <a:schemeClr val="accent5">
                <a:lumMod val="50000"/>
              </a:schemeClr>
            </a:solidFill>
            <a:ln w="9525">
              <a:noFill/>
              <a:round/>
            </a:ln>
          </p:spPr>
          <p:txBody>
            <a:bodyPr/>
            <a:lstStyle/>
            <a:p>
              <a:pPr marL="0" marR="0" lvl="0" indent="0" defTabSz="914400" eaLnBrk="1" latinLnBrk="1" hangingPunct="1">
                <a:spcBef>
                  <a:spcPts val="0"/>
                </a:spcBef>
                <a:spcAft>
                  <a:spcPts val="0"/>
                </a:spcAft>
                <a:buClrTx/>
                <a:buSzTx/>
                <a:buFontTx/>
                <a:buNone/>
                <a:defRPr/>
              </a:pPr>
              <a:endParaRPr kumimoji="1" lang="ko-KR" altLang="en-US" sz="1800" b="0" i="0" u="none" strike="noStrike" kern="0" cap="none" spc="0" normalizeH="0" baseline="0" noProof="0">
                <a:ln>
                  <a:noFill/>
                </a:ln>
                <a:solidFill>
                  <a:schemeClr val="bg1"/>
                </a:solidFill>
                <a:uLnTx/>
                <a:uFillTx/>
                <a:latin typeface="汉仪中圆简" panose="02010609000101010101" pitchFamily="49" charset="-122"/>
                <a:ea typeface="Gulim" panose="020B0600000101010101" charset="-127"/>
              </a:endParaRPr>
            </a:p>
          </p:txBody>
        </p:sp>
        <p:sp>
          <p:nvSpPr>
            <p:cNvPr id="10" name="左大括号 9"/>
            <p:cNvSpPr/>
            <p:nvPr/>
          </p:nvSpPr>
          <p:spPr>
            <a:xfrm rot="16200000">
              <a:off x="2265228" y="1029073"/>
              <a:ext cx="285752" cy="1800000"/>
            </a:xfrm>
            <a:prstGeom prst="leftBrac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左大括号 10"/>
            <p:cNvSpPr/>
            <p:nvPr/>
          </p:nvSpPr>
          <p:spPr>
            <a:xfrm rot="16200000">
              <a:off x="6653108" y="327122"/>
              <a:ext cx="285752" cy="1800000"/>
            </a:xfrm>
            <a:prstGeom prst="leftBrace">
              <a:avLst/>
            </a:prstGeom>
            <a:ln w="762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2" name="矩形 11"/>
          <p:cNvSpPr/>
          <p:nvPr/>
        </p:nvSpPr>
        <p:spPr>
          <a:xfrm>
            <a:off x="1785918" y="3214686"/>
            <a:ext cx="2071702" cy="830997"/>
          </a:xfrm>
          <a:prstGeom prst="rect">
            <a:avLst/>
          </a:prstGeom>
        </p:spPr>
        <p:txBody>
          <a:bodyPr wrap="square">
            <a:spAutoFit/>
          </a:bodyPr>
          <a:lstStyle/>
          <a:p>
            <a:pPr lvl="0" algn="ctr">
              <a:spcBef>
                <a:spcPct val="0"/>
              </a:spcBef>
            </a:pPr>
            <a:r>
              <a:rPr lang="zh-CN" altLang="en-US" sz="48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同一性</a:t>
            </a:r>
            <a:endParaRPr lang="zh-CN" altLang="en-US" sz="48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
        <p:nvSpPr>
          <p:cNvPr id="13" name="矩形 12"/>
          <p:cNvSpPr/>
          <p:nvPr/>
        </p:nvSpPr>
        <p:spPr>
          <a:xfrm>
            <a:off x="5214943" y="2714620"/>
            <a:ext cx="1714512" cy="646331"/>
          </a:xfrm>
          <a:prstGeom prst="rect">
            <a:avLst/>
          </a:prstGeom>
        </p:spPr>
        <p:txBody>
          <a:bodyPr wrap="square">
            <a:spAutoFit/>
          </a:bodyPr>
          <a:lstStyle/>
          <a:p>
            <a:pPr lvl="0" algn="ctr">
              <a:spcBef>
                <a:spcPct val="0"/>
              </a:spcBef>
            </a:pPr>
            <a:r>
              <a:rPr lang="zh-CN" altLang="en-US" sz="36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差异性</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284" y="1340469"/>
            <a:ext cx="8429684" cy="5143536"/>
          </a:xfrm>
        </p:spPr>
        <p:txBody>
          <a:bodyPr>
            <a:normAutofit/>
          </a:bodyPr>
          <a:lstStyle/>
          <a:p>
            <a:pPr>
              <a:buNone/>
            </a:pPr>
            <a:r>
              <a:rPr 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（三）动摇的基础</a:t>
            </a:r>
            <a:endPar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buNone/>
            </a:pPr>
            <a:endParaRPr lang="zh-CN" altLang="en-US" sz="2400" b="1" dirty="0" smtClean="0">
              <a:latin typeface="微软雅黑" panose="020B0503020204020204" pitchFamily="34" charset="-122"/>
              <a:ea typeface="微软雅黑" panose="020B0503020204020204" pitchFamily="34" charset="-122"/>
              <a:sym typeface="+mn-ea"/>
            </a:endParaRPr>
          </a:p>
          <a:p>
            <a:pPr algn="just">
              <a:buNone/>
            </a:pPr>
            <a:r>
              <a:rPr lang="zh-CN" altLang="en-US" sz="2400" dirty="0" smtClean="0">
                <a:latin typeface="微软雅黑" panose="020B0503020204020204" pitchFamily="34" charset="-122"/>
                <a:ea typeface="微软雅黑" panose="020B0503020204020204" pitchFamily="34" charset="-122"/>
                <a:sym typeface="+mn-ea"/>
              </a:rPr>
              <a:t>              </a:t>
            </a:r>
            <a:r>
              <a:rPr lang="zh-CN" altLang="en-US" sz="2800" b="1" dirty="0" smtClean="0">
                <a:solidFill>
                  <a:srgbClr val="265F6C"/>
                </a:solidFill>
                <a:latin typeface="微软雅黑" panose="020B0503020204020204" pitchFamily="34" charset="-122"/>
                <a:ea typeface="微软雅黑" panose="020B0503020204020204" pitchFamily="34" charset="-122"/>
                <a:cs typeface="+mj-cs"/>
                <a:sym typeface="+mn-ea"/>
              </a:rPr>
              <a:t>借用“生产力和生产关系”视角</a:t>
            </a:r>
            <a:endParaRPr lang="zh-CN" altLang="en-US" sz="2800" b="1" dirty="0" smtClean="0">
              <a:solidFill>
                <a:srgbClr val="265F6C"/>
              </a:solidFill>
              <a:latin typeface="微软雅黑" panose="020B0503020204020204" pitchFamily="34" charset="-122"/>
              <a:ea typeface="微软雅黑" panose="020B0503020204020204" pitchFamily="34" charset="-122"/>
              <a:cs typeface="+mj-cs"/>
              <a:sym typeface="+mn-ea"/>
            </a:endParaRPr>
          </a:p>
          <a:p>
            <a:pPr>
              <a:buNone/>
            </a:pPr>
            <a:endParaRPr lang="zh-CN" altLang="en-US" sz="2800" b="1" dirty="0" smtClean="0">
              <a:solidFill>
                <a:srgbClr val="265F6C"/>
              </a:solidFill>
              <a:latin typeface="微软雅黑" panose="020B0503020204020204" pitchFamily="34" charset="-122"/>
              <a:ea typeface="微软雅黑" panose="020B0503020204020204" pitchFamily="34" charset="-122"/>
              <a:cs typeface="+mj-cs"/>
              <a:sym typeface="+mn-ea"/>
            </a:endParaRPr>
          </a:p>
          <a:p>
            <a:pPr algn="ctr">
              <a:buNone/>
            </a:pPr>
            <a:endParaRPr lang="en-US" altLang="zh-CN" sz="2000" b="1" dirty="0" smtClean="0">
              <a:latin typeface="微软雅黑" panose="020B0503020204020204" pitchFamily="34" charset="-122"/>
              <a:ea typeface="微软雅黑" panose="020B0503020204020204" pitchFamily="34" charset="-122"/>
            </a:endParaRPr>
          </a:p>
          <a:p>
            <a:pPr>
              <a:buNone/>
            </a:pPr>
            <a:endParaRPr lang="en-US" altLang="zh-CN" sz="2400" dirty="0" smtClean="0"/>
          </a:p>
          <a:p>
            <a:pPr marL="0" indent="0" algn="just">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altLang="zh-CN" sz="2000" dirty="0" smtClean="0">
              <a:latin typeface="微软雅黑" panose="020B0503020204020204" pitchFamily="34" charset="-122"/>
              <a:ea typeface="微软雅黑" panose="020B0503020204020204" pitchFamily="34" charset="-122"/>
            </a:endParaRPr>
          </a:p>
          <a:p>
            <a:pPr>
              <a:buNone/>
            </a:pPr>
            <a:endParaRPr lang="en-US" sz="2400" b="1" dirty="0" smtClean="0"/>
          </a:p>
          <a:p>
            <a:pPr>
              <a:buNone/>
            </a:pPr>
            <a:r>
              <a:rPr lang="x-none" sz="2400" b="1" dirty="0" smtClean="0"/>
              <a:t> </a:t>
            </a:r>
            <a:endParaRPr lang="en-US" altLang="zh-CN" sz="2400" dirty="0" smtClean="0"/>
          </a:p>
        </p:txBody>
      </p:sp>
      <p:sp>
        <p:nvSpPr>
          <p:cNvPr id="6" name="内容占位符 2"/>
          <p:cNvSpPr txBox="1"/>
          <p:nvPr/>
        </p:nvSpPr>
        <p:spPr>
          <a:xfrm>
            <a:off x="35560" y="260350"/>
            <a:ext cx="6786880" cy="50546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sp>
        <p:nvSpPr>
          <p:cNvPr id="4" name="横卷形 3"/>
          <p:cNvSpPr/>
          <p:nvPr/>
        </p:nvSpPr>
        <p:spPr>
          <a:xfrm>
            <a:off x="1184910" y="2868930"/>
            <a:ext cx="6630035" cy="3094990"/>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lnSpc>
                <a:spcPct val="150000"/>
              </a:lnSpc>
              <a:spcBef>
                <a:spcPts val="0"/>
              </a:spcBef>
              <a:buNone/>
            </a:pPr>
            <a:r>
              <a:rPr lang="zh-CN" altLang="en-US" sz="2400" b="1" dirty="0" smtClean="0">
                <a:latin typeface="微软雅黑" panose="020B0503020204020204" pitchFamily="34" charset="-122"/>
                <a:ea typeface="微软雅黑" panose="020B0503020204020204" pitchFamily="34" charset="-122"/>
                <a:sym typeface="+mn-ea"/>
              </a:rPr>
              <a:t>如果把社团满足学生成长需求的功能称作</a:t>
            </a:r>
            <a:r>
              <a:rPr lang="en-US"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生产力</a:t>
            </a:r>
            <a:r>
              <a:rPr lang="en-US"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的话，那么</a:t>
            </a:r>
            <a:r>
              <a:rPr lang="en-US"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一体两翼</a:t>
            </a:r>
            <a:r>
              <a:rPr lang="en-US"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模式不就是那个曾经先进，而今却已落后于现实的</a:t>
            </a:r>
            <a:r>
              <a:rPr lang="en-US" sz="2400" b="1" dirty="0" smtClean="0">
                <a:latin typeface="微软雅黑" panose="020B0503020204020204" pitchFamily="34" charset="-122"/>
                <a:ea typeface="微软雅黑" panose="020B0503020204020204" pitchFamily="34" charset="-122"/>
                <a:sym typeface="+mn-ea"/>
              </a:rPr>
              <a:t>“</a:t>
            </a:r>
            <a:r>
              <a:rPr lang="zh-CN" altLang="en-US" sz="2400" b="1" dirty="0" smtClean="0">
                <a:latin typeface="微软雅黑" panose="020B0503020204020204" pitchFamily="34" charset="-122"/>
                <a:ea typeface="微软雅黑" panose="020B0503020204020204" pitchFamily="34" charset="-122"/>
                <a:sym typeface="+mn-ea"/>
              </a:rPr>
              <a:t>生产关系”</a:t>
            </a:r>
            <a:r>
              <a:rPr lang="en-US" sz="2400" b="1" dirty="0" smtClean="0">
                <a:latin typeface="微软雅黑" panose="020B0503020204020204" pitchFamily="34" charset="-122"/>
                <a:ea typeface="微软雅黑" panose="020B0503020204020204" pitchFamily="34" charset="-122"/>
                <a:sym typeface="+mn-ea"/>
              </a:rPr>
              <a:t> </a:t>
            </a:r>
            <a:r>
              <a:rPr lang="zh-CN" altLang="en-US" sz="2400" b="1" dirty="0" smtClean="0">
                <a:latin typeface="微软雅黑" panose="020B0503020204020204" pitchFamily="34" charset="-122"/>
                <a:ea typeface="微软雅黑" panose="020B0503020204020204" pitchFamily="34" charset="-122"/>
                <a:sym typeface="+mn-ea"/>
              </a:rPr>
              <a:t>吗？</a:t>
            </a:r>
            <a:endParaRPr lang="zh-CN" altLang="en-US" sz="2400" b="1" dirty="0"/>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795" y="1268714"/>
            <a:ext cx="7786742" cy="5143536"/>
          </a:xfrm>
        </p:spPr>
        <p:txBody>
          <a:bodyPr>
            <a:normAutofit/>
          </a:bodyPr>
          <a:lstStyle/>
          <a:p>
            <a:pPr>
              <a:buNone/>
            </a:pPr>
            <a:r>
              <a:rPr 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（四）扬弃的准备</a:t>
            </a: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1000"/>
              </a:spcBef>
              <a:buNone/>
            </a:pPr>
            <a:r>
              <a:rPr lang="x-none" sz="2000" dirty="0" smtClean="0">
                <a:latin typeface="微软雅黑" panose="020B0503020204020204" pitchFamily="34" charset="-122"/>
                <a:ea typeface="微软雅黑" panose="020B0503020204020204" pitchFamily="34" charset="-122"/>
              </a:rPr>
              <a:t>       任何事物内部，包括“一团一会”和“一体两翼”模式都有肯定方面和否定方面。当肯定方面——学生会和社团的同一性处于支配地位时，“一团一会”模式得以维持。当否定方面——学生会和社团的差异性，经过斗争战胜同一性成为矛盾的主要方面时，产生了“一体两翼”模式。</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x-none" sz="2000" dirty="0" smtClean="0">
                <a:latin typeface="微软雅黑" panose="020B0503020204020204" pitchFamily="34" charset="-122"/>
                <a:ea typeface="微软雅黑" panose="020B0503020204020204" pitchFamily="34" charset="-122"/>
              </a:rPr>
              <a:t>      “一体两翼”模式又包含着新的肯定方面和否定方面，它必将被在其内部成长起来的新的否定因素再次否定，即否定之否定。因此，系统的第二次重构是“一体两翼”模式内在矛盾运动而进行的自我否定，对“一体两翼”模式的否定是既克服又继承、既抛弃又保留的辩证过程，以达到一个更高的发展阶段。</a:t>
            </a:r>
            <a:endParaRPr lang="x-none" sz="2000" dirty="0" smtClean="0">
              <a:latin typeface="微软雅黑" panose="020B0503020204020204" pitchFamily="34" charset="-122"/>
              <a:ea typeface="微软雅黑" panose="020B0503020204020204" pitchFamily="34" charset="-122"/>
            </a:endParaRPr>
          </a:p>
          <a:p>
            <a:pPr>
              <a:buNone/>
            </a:pPr>
            <a:endParaRPr lang="en-US" altLang="zh-CN" sz="2400" dirty="0" smtClean="0"/>
          </a:p>
        </p:txBody>
      </p:sp>
      <p:sp>
        <p:nvSpPr>
          <p:cNvPr id="6" name="内容占位符 2"/>
          <p:cNvSpPr txBox="1"/>
          <p:nvPr/>
        </p:nvSpPr>
        <p:spPr>
          <a:xfrm>
            <a:off x="35531" y="260328"/>
            <a:ext cx="6786610" cy="571504"/>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85786" y="1357298"/>
            <a:ext cx="7429552" cy="4500594"/>
          </a:xfrm>
        </p:spPr>
        <p:txBody>
          <a:bodyPr>
            <a:normAutofit/>
          </a:bodyPr>
          <a:lstStyle/>
          <a:p>
            <a:pPr marL="0" indent="0" algn="just">
              <a:lnSpc>
                <a:spcPct val="170000"/>
              </a:lnSpc>
              <a:spcBef>
                <a:spcPts val="0"/>
              </a:spcBef>
              <a:buNone/>
            </a:pPr>
            <a:r>
              <a:rPr lang="zh-CN" altLang="en-US" sz="2700" b="1" dirty="0" smtClean="0">
                <a:solidFill>
                  <a:schemeClr val="bg2">
                    <a:lumMod val="10000"/>
                  </a:schemeClr>
                </a:solidFill>
                <a:latin typeface="锐字云字库宋黑体1.0" pitchFamily="2" charset="-122"/>
                <a:ea typeface="锐字云字库宋黑体1.0" pitchFamily="2" charset="-122"/>
              </a:rPr>
              <a:t>   </a:t>
            </a:r>
            <a:r>
              <a:rPr lang="zh-CN" altLang="en-US" sz="2000" dirty="0" smtClean="0">
                <a:latin typeface="微软雅黑" panose="020B0503020204020204" pitchFamily="34" charset="-122"/>
                <a:ea typeface="微软雅黑" panose="020B0503020204020204" pitchFamily="34" charset="-122"/>
              </a:rPr>
              <a:t>高校团学系统普遍由共青团、学生会、学生社团联合会（简称社联）以及学生社团等要素构成。各要素之间的领导与被领导、分工与合作等相互关系影响着系统整体功能的发挥。</a:t>
            </a:r>
            <a:endParaRPr lang="en-US" altLang="zh-CN" sz="2000" dirty="0" smtClean="0">
              <a:latin typeface="微软雅黑" panose="020B0503020204020204" pitchFamily="34" charset="-122"/>
              <a:ea typeface="微软雅黑" panose="020B0503020204020204" pitchFamily="34" charset="-122"/>
            </a:endParaRPr>
          </a:p>
          <a:p>
            <a:pPr algn="just">
              <a:lnSpc>
                <a:spcPct val="170000"/>
              </a:lnSpc>
              <a:spcBef>
                <a:spcPts val="0"/>
              </a:spcBef>
              <a:buNone/>
            </a:pPr>
            <a:r>
              <a:rPr lang="zh-CN" altLang="en-US" sz="2000" dirty="0" smtClean="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algn="just">
              <a:lnSpc>
                <a:spcPct val="170000"/>
              </a:lnSpc>
              <a:spcBef>
                <a:spcPts val="0"/>
              </a:spcBef>
              <a:buNone/>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实践中，应当遵循团学工作的基本规律，适时调整团学系统</a:t>
            </a:r>
            <a:endParaRPr lang="en-US" altLang="zh-CN" sz="2000" dirty="0" smtClean="0">
              <a:latin typeface="微软雅黑" panose="020B0503020204020204" pitchFamily="34" charset="-122"/>
              <a:ea typeface="微软雅黑" panose="020B0503020204020204" pitchFamily="34" charset="-122"/>
            </a:endParaRPr>
          </a:p>
          <a:p>
            <a:pPr algn="just">
              <a:lnSpc>
                <a:spcPct val="170000"/>
              </a:lnSpc>
              <a:spcBef>
                <a:spcPts val="0"/>
              </a:spcBef>
              <a:buNone/>
            </a:pPr>
            <a:r>
              <a:rPr lang="zh-CN" altLang="en-US" sz="2000" dirty="0" smtClean="0">
                <a:latin typeface="微软雅黑" panose="020B0503020204020204" pitchFamily="34" charset="-122"/>
                <a:ea typeface="微软雅黑" panose="020B0503020204020204" pitchFamily="34" charset="-122"/>
              </a:rPr>
              <a:t>组织结构，以动态地适应团学系统外部环境和内部要素的变化，</a:t>
            </a:r>
            <a:endParaRPr lang="en-US" altLang="zh-CN" sz="2000" dirty="0" smtClean="0">
              <a:latin typeface="微软雅黑" panose="020B0503020204020204" pitchFamily="34" charset="-122"/>
              <a:ea typeface="微软雅黑" panose="020B0503020204020204" pitchFamily="34" charset="-122"/>
            </a:endParaRPr>
          </a:p>
          <a:p>
            <a:pPr algn="just">
              <a:lnSpc>
                <a:spcPct val="170000"/>
              </a:lnSpc>
              <a:spcBef>
                <a:spcPts val="0"/>
              </a:spcBef>
              <a:buNone/>
            </a:pPr>
            <a:r>
              <a:rPr lang="zh-CN" altLang="en-US" sz="2000" dirty="0" smtClean="0">
                <a:latin typeface="微软雅黑" panose="020B0503020204020204" pitchFamily="34" charset="-122"/>
                <a:ea typeface="微软雅黑" panose="020B0503020204020204" pitchFamily="34" charset="-122"/>
              </a:rPr>
              <a:t>为推进新常态下团学工作改革创新提供体制机制保障。</a:t>
            </a:r>
            <a:endParaRPr lang="zh-CN" altLang="en-US"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214282" y="285728"/>
            <a:ext cx="3643338" cy="714380"/>
          </a:xfrm>
          <a:prstGeom prst="rect">
            <a:avLst/>
          </a:prstGeom>
        </p:spPr>
        <p:txBody>
          <a:bodyPr vert="horz" lIns="91440" tIns="45720" rIns="91440" bIns="45720" rtlCol="0">
            <a:noAutofit/>
          </a:bodyPr>
          <a:lstStyle/>
          <a:p>
            <a:pPr marL="0" marR="0" lvl="0" indent="-342900" algn="l" defTabSz="914400" rtl="0" eaLnBrk="1" latinLnBrk="0" hangingPunct="1">
              <a:lnSpc>
                <a:spcPct val="150000"/>
              </a:lnSpc>
              <a:spcBef>
                <a:spcPts val="0"/>
              </a:spcBef>
              <a:spcAft>
                <a:spcPts val="0"/>
              </a:spcAft>
              <a:buClrTx/>
              <a:buSzTx/>
              <a:buFont typeface="Arial" panose="020B0604020202020204" pitchFamily="34" charset="0"/>
              <a:buNone/>
              <a:defRPr/>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系统及其调整的重要性</a:t>
            </a:r>
            <a:endParaRPr lang="en-US" altLang="zh-CN" sz="2400" b="1" dirty="0" smtClean="0">
              <a:latin typeface="微软雅黑" panose="020B0503020204020204" pitchFamily="34" charset="-122"/>
              <a:ea typeface="微软雅黑" panose="020B0503020204020204" pitchFamily="34" charset="-122"/>
              <a:cs typeface="+mj-cs"/>
            </a:endParaRPr>
          </a:p>
        </p:txBody>
      </p:sp>
      <p:cxnSp>
        <p:nvCxnSpPr>
          <p:cNvPr id="5" name="直接连接符 4"/>
          <p:cNvCxnSpPr/>
          <p:nvPr/>
        </p:nvCxnSpPr>
        <p:spPr>
          <a:xfrm>
            <a:off x="0" y="1071546"/>
            <a:ext cx="4286248" cy="1588"/>
          </a:xfrm>
          <a:prstGeom prst="line">
            <a:avLst/>
          </a:prstGeom>
          <a:ln w="15875" cmpd="sng">
            <a:solidFill>
              <a:srgbClr val="265F6C"/>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650" y="1268730"/>
            <a:ext cx="7219950" cy="4454525"/>
          </a:xfrm>
        </p:spPr>
        <p:txBody>
          <a:bodyPr>
            <a:normAutofit/>
          </a:bodyPr>
          <a:lstStyle/>
          <a:p>
            <a:pPr>
              <a:buNone/>
            </a:pPr>
            <a:r>
              <a:rPr 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（四）扬弃的准备</a:t>
            </a: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1000"/>
              </a:spcBef>
              <a:buNone/>
            </a:pPr>
            <a:r>
              <a:rPr lang="en-US"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上述可见，再思考“一体两翼”模式的方法是全面的、运动的，内在思想是“对现存事物的肯定的理解中同时包含对现存事物的否定的理解”，“对每一种既成的形式都是从不断的运动中，因而也是从它的暂时性方面去理解”。</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107921" y="260328"/>
            <a:ext cx="6786610"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二、 对“一体两翼”模式的再思考</a:t>
            </a:r>
            <a:endParaRPr lang="zh-CN" altLang="en-US" sz="2400" b="1"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99761" y="4230325"/>
            <a:ext cx="6647975" cy="1135054"/>
          </a:xfrm>
          <a:prstGeom prst="rect">
            <a:avLst/>
          </a:prstGeom>
        </p:spPr>
        <p:txBody>
          <a:bodyPr wrap="none">
            <a:spAutoFit/>
          </a:bodyPr>
          <a:lstStyle/>
          <a:p>
            <a:pPr algn="ctr">
              <a:lnSpc>
                <a:spcPct val="150000"/>
              </a:lnSpc>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至此，高校团学系统的第二次重构在实践和理论</a:t>
            </a:r>
            <a:endParaRPr lang="en-US" altLang="zh-CN" sz="2400" b="1" dirty="0" smtClean="0">
              <a:solidFill>
                <a:srgbClr val="265F6C"/>
              </a:solidFill>
              <a:latin typeface="微软雅黑" panose="020B0503020204020204" pitchFamily="34" charset="-122"/>
              <a:ea typeface="微软雅黑" panose="020B0503020204020204" pitchFamily="34" charset="-122"/>
              <a:cs typeface="+mj-cs"/>
            </a:endParaRPr>
          </a:p>
          <a:p>
            <a:pPr algn="ctr">
              <a:lnSpc>
                <a:spcPct val="150000"/>
              </a:lnSpc>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两个方面都做好了准备。</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1" y="1124585"/>
            <a:ext cx="7524460" cy="5143500"/>
          </a:xfrm>
        </p:spPr>
        <p:txBody>
          <a:bodyPr>
            <a:normAutofit/>
          </a:bodyPr>
          <a:lstStyle/>
          <a:p>
            <a:pPr>
              <a:buNone/>
            </a:pPr>
            <a:r>
              <a:rPr lang="en-US" sz="2000" dirty="0" smtClean="0">
                <a:sym typeface="+mn-ea"/>
              </a:rPr>
              <a:t>      </a:t>
            </a:r>
            <a:endParaRPr lang="en-US" sz="2000" dirty="0" smtClean="0">
              <a:sym typeface="+mn-ea"/>
            </a:endParaRPr>
          </a:p>
          <a:p>
            <a:pPr>
              <a:buNone/>
            </a:pPr>
            <a:r>
              <a:rPr lang="en-US" sz="2000" dirty="0" smtClean="0">
                <a:sym typeface="+mn-ea"/>
              </a:rPr>
              <a:t>        </a:t>
            </a:r>
            <a:endParaRPr lang="en-US" altLang="zh-CN" sz="2000" dirty="0" smtClean="0"/>
          </a:p>
          <a:p>
            <a:pPr>
              <a:buNone/>
            </a:pPr>
            <a:endParaRPr lang="en-US" altLang="zh-CN" sz="2000" dirty="0" smtClean="0"/>
          </a:p>
          <a:p>
            <a:pPr>
              <a:buNone/>
            </a:pPr>
            <a:endParaRPr lang="en-US" altLang="zh-CN" sz="2000" dirty="0" smtClean="0"/>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0" y="260350"/>
            <a:ext cx="8054340" cy="70866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428596" y="4714884"/>
            <a:ext cx="2028204" cy="13481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难以充分调动众多社团的积极性和创造性</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3248545" y="3571876"/>
            <a:ext cx="207170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满足学生参与多种实践的愿望和提高综合素质的需求</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428596" y="6143644"/>
            <a:ext cx="1954381" cy="646331"/>
          </a:xfrm>
          <a:prstGeom prst="rect">
            <a:avLst/>
          </a:prstGeom>
        </p:spPr>
        <p:txBody>
          <a:bodyPr wrap="none">
            <a:spAutoFit/>
          </a:bodyPr>
          <a:lstStyle/>
          <a:p>
            <a:r>
              <a:rPr lang="zh-CN" altLang="en-US" b="1" dirty="0" smtClean="0">
                <a:solidFill>
                  <a:srgbClr val="00B050"/>
                </a:solidFill>
                <a:latin typeface="方正大标宋简体" panose="03000509000000000000" pitchFamily="65" charset="-122"/>
                <a:ea typeface="方正大标宋简体" panose="03000509000000000000" pitchFamily="65" charset="-122"/>
              </a:rPr>
              <a:t>  </a:t>
            </a:r>
            <a:r>
              <a:rPr lang="zh-CN" altLang="en-US" b="1" dirty="0" smtClean="0">
                <a:solidFill>
                  <a:srgbClr val="00B050"/>
                </a:solidFill>
                <a:latin typeface="微软雅黑" panose="020B0503020204020204" pitchFamily="34" charset="-122"/>
                <a:ea typeface="微软雅黑" panose="020B0503020204020204" pitchFamily="34" charset="-122"/>
              </a:rPr>
              <a:t>第一个无序状态</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ctr"/>
            <a:r>
              <a:rPr lang="zh-CN" altLang="en-US" b="1" dirty="0" smtClean="0">
                <a:solidFill>
                  <a:srgbClr val="00B050"/>
                </a:solidFill>
                <a:latin typeface="微软雅黑" panose="020B0503020204020204" pitchFamily="34" charset="-122"/>
                <a:ea typeface="微软雅黑" panose="020B0503020204020204" pitchFamily="34" charset="-122"/>
              </a:rPr>
              <a:t>一团一会</a:t>
            </a:r>
            <a:endParaRPr lang="zh-CN" altLang="en-US" b="1" dirty="0" smtClean="0">
              <a:solidFill>
                <a:srgbClr val="00B050"/>
              </a:solidFill>
              <a:latin typeface="微软雅黑" panose="020B0503020204020204" pitchFamily="34" charset="-122"/>
              <a:ea typeface="微软雅黑" panose="020B0503020204020204" pitchFamily="34" charset="-122"/>
            </a:endParaRPr>
          </a:p>
        </p:txBody>
      </p:sp>
      <p:sp>
        <p:nvSpPr>
          <p:cNvPr id="14" name="矩形 13"/>
          <p:cNvSpPr/>
          <p:nvPr/>
        </p:nvSpPr>
        <p:spPr>
          <a:xfrm>
            <a:off x="3286116" y="5000636"/>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第一个有序状态</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一体两翼</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15" name="Picture 2" descr="right图标"/>
          <p:cNvPicPr>
            <a:picLocks noChangeAspect="1" noChangeArrowheads="1"/>
          </p:cNvPicPr>
          <p:nvPr/>
        </p:nvPicPr>
        <p:blipFill>
          <a:blip r:embed="rId1">
            <a:duotone>
              <a:schemeClr val="accent6">
                <a:shade val="45000"/>
                <a:satMod val="135000"/>
              </a:schemeClr>
              <a:prstClr val="white"/>
            </a:duotone>
          </a:blip>
          <a:srcRect/>
          <a:stretch>
            <a:fillRect/>
          </a:stretch>
        </p:blipFill>
        <p:spPr bwMode="auto">
          <a:xfrm rot="18748596">
            <a:off x="2216091" y="4071567"/>
            <a:ext cx="1173764" cy="908376"/>
          </a:xfrm>
          <a:prstGeom prst="rect">
            <a:avLst/>
          </a:prstGeom>
          <a:noFill/>
        </p:spPr>
      </p:pic>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71472" y="1285860"/>
            <a:ext cx="4286280" cy="1477328"/>
          </a:xfrm>
          <a:prstGeom prst="rect">
            <a:avLst/>
          </a:prstGeom>
        </p:spPr>
        <p:txBody>
          <a:bodyPr wrap="square">
            <a:spAutoFit/>
          </a:bodyPr>
          <a:lstStyle/>
          <a:p>
            <a:pPr algn="just">
              <a:lnSpc>
                <a:spcPct val="150000"/>
              </a:lnSpc>
            </a:pPr>
            <a:r>
              <a:rPr lang="en-US" sz="2000" b="1" dirty="0" smtClean="0">
                <a:latin typeface="微软雅黑" panose="020B0503020204020204" pitchFamily="34" charset="-122"/>
                <a:ea typeface="微软雅黑" panose="020B0503020204020204" pitchFamily="34" charset="-122"/>
              </a:rPr>
              <a:t>      </a:t>
            </a:r>
            <a:r>
              <a:rPr lang="x-none" sz="2000" b="1" dirty="0" smtClean="0">
                <a:latin typeface="微软雅黑" panose="020B0503020204020204" pitchFamily="34" charset="-122"/>
                <a:ea typeface="微软雅黑" panose="020B0503020204020204" pitchFamily="34" charset="-122"/>
              </a:rPr>
              <a:t>十余年</a:t>
            </a:r>
            <a:r>
              <a:rPr lang="zh-CN" altLang="x-none" sz="2000" b="1" dirty="0" smtClean="0">
                <a:latin typeface="微软雅黑" panose="020B0503020204020204" pitchFamily="34" charset="-122"/>
                <a:ea typeface="微软雅黑" panose="020B0503020204020204" pitchFamily="34" charset="-122"/>
              </a:rPr>
              <a:t>来，</a:t>
            </a:r>
            <a:r>
              <a:rPr lang="x-none" sz="2000" b="1" dirty="0" smtClean="0">
                <a:latin typeface="微软雅黑" panose="020B0503020204020204" pitchFamily="34" charset="-122"/>
                <a:ea typeface="微软雅黑" panose="020B0503020204020204" pitchFamily="34" charset="-122"/>
              </a:rPr>
              <a:t>外界条件变化和系统内部各种力量消长，“一体两翼”模式下的系统</a:t>
            </a:r>
            <a:r>
              <a:rPr lang="zh-CN" altLang="en-US" sz="2000" b="1" dirty="0" smtClean="0">
                <a:latin typeface="微软雅黑" panose="020B0503020204020204" pitchFamily="34" charset="-122"/>
                <a:ea typeface="微软雅黑" panose="020B0503020204020204" pitchFamily="34" charset="-122"/>
              </a:rPr>
              <a:t>状态发生了新变化。</a:t>
            </a:r>
            <a:endParaRPr lang="en-US" sz="20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6102361" y="2357430"/>
            <a:ext cx="207170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x-none"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团委、学生会、社团的功能定位模糊</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17" name="Picture 2" descr="right图标"/>
          <p:cNvPicPr>
            <a:picLocks noChangeAspect="1" noChangeArrowheads="1"/>
          </p:cNvPicPr>
          <p:nvPr/>
        </p:nvPicPr>
        <p:blipFill>
          <a:blip r:embed="rId1">
            <a:duotone>
              <a:schemeClr val="accent6">
                <a:shade val="45000"/>
                <a:satMod val="135000"/>
              </a:schemeClr>
              <a:prstClr val="white"/>
            </a:duotone>
          </a:blip>
          <a:srcRect/>
          <a:stretch>
            <a:fillRect/>
          </a:stretch>
        </p:blipFill>
        <p:spPr bwMode="auto">
          <a:xfrm rot="18748596">
            <a:off x="5073609" y="2785683"/>
            <a:ext cx="1173764" cy="908376"/>
          </a:xfrm>
          <a:prstGeom prst="rect">
            <a:avLst/>
          </a:prstGeom>
          <a:noFill/>
        </p:spPr>
      </p:pic>
      <p:sp>
        <p:nvSpPr>
          <p:cNvPr id="19" name="矩形 18"/>
          <p:cNvSpPr/>
          <p:nvPr/>
        </p:nvSpPr>
        <p:spPr>
          <a:xfrm>
            <a:off x="6143636" y="3786190"/>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00B050"/>
                </a:solidFill>
                <a:latin typeface="微软雅黑" panose="020B0503020204020204" pitchFamily="34" charset="-122"/>
                <a:ea typeface="微软雅黑" panose="020B0503020204020204" pitchFamily="34" charset="-122"/>
              </a:rPr>
              <a:t>第二个无序状态</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ctr"/>
            <a:r>
              <a:rPr lang="zh-CN" altLang="en-US" b="1" dirty="0" smtClean="0">
                <a:solidFill>
                  <a:srgbClr val="00B050"/>
                </a:solidFill>
                <a:latin typeface="微软雅黑" panose="020B0503020204020204" pitchFamily="34" charset="-122"/>
                <a:ea typeface="微软雅黑" panose="020B0503020204020204" pitchFamily="34" charset="-122"/>
              </a:rPr>
              <a:t>一体两翼</a:t>
            </a:r>
            <a:endParaRPr lang="en-US" altLang="zh-CN" b="1" dirty="0" smtClean="0">
              <a:solidFill>
                <a:srgbClr val="00B050"/>
              </a:solidFill>
              <a:latin typeface="微软雅黑" panose="020B0503020204020204" pitchFamily="34" charset="-122"/>
              <a:ea typeface="微软雅黑" panose="020B0503020204020204" pitchFamily="34" charset="-122"/>
            </a:endParaRPr>
          </a:p>
        </p:txBody>
      </p:sp>
      <p:sp>
        <p:nvSpPr>
          <p:cNvPr id="20" name="矩形 19"/>
          <p:cNvSpPr/>
          <p:nvPr/>
        </p:nvSpPr>
        <p:spPr>
          <a:xfrm>
            <a:off x="1214414" y="3857628"/>
            <a:ext cx="1569660" cy="461665"/>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质的飞跃</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21" name="矩形 20"/>
          <p:cNvSpPr/>
          <p:nvPr/>
        </p:nvSpPr>
        <p:spPr>
          <a:xfrm>
            <a:off x="4071934" y="2571744"/>
            <a:ext cx="1569660" cy="461665"/>
          </a:xfrm>
          <a:prstGeom prst="rect">
            <a:avLst/>
          </a:prstGeom>
        </p:spPr>
        <p:txBody>
          <a:bodyPr wrap="none">
            <a:spAutoFit/>
          </a:bodyPr>
          <a:lstStyle/>
          <a:p>
            <a:r>
              <a:rPr lang="zh-CN" altLang="en-US" b="1" dirty="0" smtClean="0">
                <a:solidFill>
                  <a:srgbClr val="00B05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00B050"/>
                </a:solidFill>
                <a:latin typeface="微软雅黑" panose="020B0503020204020204" pitchFamily="34" charset="-122"/>
                <a:ea typeface="微软雅黑" panose="020B0503020204020204" pitchFamily="34" charset="-122"/>
              </a:rPr>
              <a:t>状态恶化</a:t>
            </a:r>
            <a:endParaRPr lang="zh-CN" altLang="en-US" sz="2400" b="1" dirty="0" smtClean="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71934" y="1500174"/>
            <a:ext cx="4572032" cy="4286280"/>
          </a:xfrm>
        </p:spPr>
        <p:txBody>
          <a:bodyPr>
            <a:normAutofit/>
          </a:bodyPr>
          <a:lstStyle/>
          <a:p>
            <a:pPr marL="0" indent="0" algn="just">
              <a:lnSpc>
                <a:spcPct val="150000"/>
              </a:lnSpc>
              <a:spcBef>
                <a:spcPts val="0"/>
              </a:spcBef>
              <a:buNone/>
            </a:pPr>
            <a:r>
              <a:rPr lang="zh-CN" altLang="en-US" sz="2000"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广大青年要有敢为人先的锐气，勇于解放思想、与时俱进，</a:t>
            </a:r>
            <a:r>
              <a:rPr lang="zh-CN" altLang="en-US" sz="2000" dirty="0" smtClean="0">
                <a:latin typeface="微软雅黑" panose="020B0503020204020204" pitchFamily="34" charset="-122"/>
                <a:ea typeface="微软雅黑" panose="020B0503020204020204" pitchFamily="34" charset="-122"/>
              </a:rPr>
              <a:t>敢于上下求索、开拓进取，</a:t>
            </a:r>
            <a:r>
              <a:rPr lang="x-none" sz="2000" dirty="0" smtClean="0">
                <a:latin typeface="微软雅黑" panose="020B0503020204020204" pitchFamily="34" charset="-122"/>
                <a:ea typeface="微软雅黑" panose="020B0503020204020204" pitchFamily="34" charset="-122"/>
              </a:rPr>
              <a:t>树立在继承前人的基础上超越前人的雄心壮志。”</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           </a:t>
            </a:r>
            <a:endParaRPr lang="en-US" altLang="zh-CN"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                             ——</a:t>
            </a:r>
            <a:r>
              <a:rPr lang="x-none" sz="2000" b="1" dirty="0" smtClean="0">
                <a:latin typeface="微软雅黑" panose="020B0503020204020204" pitchFamily="34" charset="-122"/>
                <a:ea typeface="微软雅黑" panose="020B0503020204020204" pitchFamily="34" charset="-122"/>
                <a:sym typeface="+mn-ea"/>
              </a:rPr>
              <a:t>习近平总书记</a:t>
            </a:r>
            <a:endParaRPr lang="en-US"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0"/>
              </a:spcBef>
              <a:buNone/>
            </a:pPr>
            <a:r>
              <a:rPr lang="zh-CN" altLang="en-US" sz="2000" b="1" dirty="0" smtClean="0">
                <a:latin typeface="微软雅黑" panose="020B0503020204020204" pitchFamily="34" charset="-122"/>
                <a:ea typeface="微软雅黑" panose="020B0503020204020204" pitchFamily="34" charset="-122"/>
                <a:sym typeface="+mn-ea"/>
              </a:rPr>
              <a:t>在</a:t>
            </a:r>
            <a:r>
              <a:rPr lang="x-none" sz="2000" b="1" dirty="0" smtClean="0">
                <a:latin typeface="微软雅黑" panose="020B0503020204020204" pitchFamily="34" charset="-122"/>
                <a:ea typeface="微软雅黑" panose="020B0503020204020204" pitchFamily="34" charset="-122"/>
                <a:sym typeface="+mn-ea"/>
              </a:rPr>
              <a:t>同各界优秀青年代表座谈</a:t>
            </a:r>
            <a:r>
              <a:rPr lang="zh-CN" altLang="en-US" sz="2000" b="1" dirty="0" smtClean="0">
                <a:latin typeface="微软雅黑" panose="020B0503020204020204" pitchFamily="34" charset="-122"/>
                <a:ea typeface="微软雅黑" panose="020B0503020204020204" pitchFamily="34" charset="-122"/>
                <a:sym typeface="+mn-ea"/>
              </a:rPr>
              <a:t>会上的讲话</a:t>
            </a:r>
            <a:endParaRPr lang="en-US" altLang="zh-CN" sz="2000" b="1" dirty="0" smtClean="0">
              <a:latin typeface="微软雅黑" panose="020B0503020204020204" pitchFamily="34" charset="-122"/>
              <a:ea typeface="微软雅黑" panose="020B0503020204020204" pitchFamily="34" charset="-122"/>
              <a:sym typeface="+mn-ea"/>
            </a:endParaRPr>
          </a:p>
          <a:p>
            <a:pPr marL="0" indent="0" algn="r">
              <a:lnSpc>
                <a:spcPct val="150000"/>
              </a:lnSpc>
              <a:spcBef>
                <a:spcPts val="0"/>
              </a:spcBef>
              <a:buNone/>
            </a:pPr>
            <a:r>
              <a:rPr lang="x-none" sz="2000" dirty="0" smtClean="0">
                <a:latin typeface="微软雅黑" panose="020B0503020204020204" pitchFamily="34" charset="-122"/>
                <a:ea typeface="微软雅黑" panose="020B0503020204020204" pitchFamily="34" charset="-122"/>
                <a:sym typeface="+mn-ea"/>
              </a:rPr>
              <a:t>2013年5月4日</a:t>
            </a:r>
            <a:endParaRPr lang="en-US" sz="2000" dirty="0" smtClean="0">
              <a:latin typeface="微软雅黑" panose="020B0503020204020204" pitchFamily="34" charset="-122"/>
              <a:ea typeface="微软雅黑" panose="020B0503020204020204" pitchFamily="34" charset="-122"/>
            </a:endParaRPr>
          </a:p>
          <a:p>
            <a:pPr>
              <a:buNone/>
            </a:pPr>
            <a:endParaRPr lang="x-none" sz="2400" b="1" dirty="0" smtClean="0"/>
          </a:p>
        </p:txBody>
      </p:sp>
      <p:sp>
        <p:nvSpPr>
          <p:cNvPr id="6" name="内容占位符 2"/>
          <p:cNvSpPr txBox="1"/>
          <p:nvPr/>
        </p:nvSpPr>
        <p:spPr>
          <a:xfrm>
            <a:off x="35531" y="188890"/>
            <a:ext cx="7572428"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pic>
        <p:nvPicPr>
          <p:cNvPr id="1030" name="Picture 6" descr="C:\Users\apple\Desktop\35F758FC9B1E4EDC8833D3EA13EE196A.jpg"/>
          <p:cNvPicPr>
            <a:picLocks noChangeAspect="1" noChangeArrowheads="1"/>
          </p:cNvPicPr>
          <p:nvPr/>
        </p:nvPicPr>
        <p:blipFill>
          <a:blip r:embed="rId1"/>
          <a:srcRect/>
          <a:stretch>
            <a:fillRect/>
          </a:stretch>
        </p:blipFill>
        <p:spPr bwMode="auto">
          <a:xfrm>
            <a:off x="755650" y="1484631"/>
            <a:ext cx="2744780" cy="3993116"/>
          </a:xfrm>
          <a:prstGeom prst="rect">
            <a:avLst/>
          </a:prstGeom>
          <a:noFill/>
        </p:spPr>
      </p:pic>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8040" y="1268730"/>
            <a:ext cx="7072630" cy="4810760"/>
          </a:xfrm>
        </p:spPr>
        <p:txBody>
          <a:bodyPr>
            <a:normAutofit/>
          </a:bodyPr>
          <a:lstStyle/>
          <a:p>
            <a:pPr marL="0" indent="0" algn="just">
              <a:lnSpc>
                <a:spcPct val="150000"/>
              </a:lnSpc>
              <a:spcBef>
                <a:spcPts val="0"/>
              </a:spcBef>
              <a:buNone/>
            </a:pPr>
            <a:r>
              <a:rPr lang="en-US" altLang="x-none" sz="2000" dirty="0" smtClean="0">
                <a:latin typeface="微软雅黑" panose="020B0503020204020204" pitchFamily="34" charset="-122"/>
                <a:ea typeface="微软雅黑" panose="020B0503020204020204" pitchFamily="34" charset="-122"/>
                <a:sym typeface="+mn-ea"/>
              </a:rPr>
              <a:t>      “有一个问题高校团组织要清醒把握，就是团委和学生会、社团的功能定位要区分，各级团委一定要负起责任，管理好、服务好学生会以及其他新兴社团，这个问题如果不认识清楚、不在实际中抓好，将来会出大问题。</a:t>
            </a:r>
            <a:r>
              <a:rPr lang="en-US" altLang="x-none" sz="2000" dirty="0" smtClean="0">
                <a:latin typeface="微软雅黑" panose="020B0503020204020204" pitchFamily="34" charset="-122"/>
                <a:ea typeface="微软雅黑" panose="020B0503020204020204" pitchFamily="34" charset="-122"/>
              </a:rPr>
              <a:t>”</a:t>
            </a:r>
            <a:endParaRPr lang="en-US"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r">
              <a:lnSpc>
                <a:spcPct val="150000"/>
              </a:lnSpc>
              <a:spcBef>
                <a:spcPts val="0"/>
              </a:spcBef>
              <a:buNone/>
            </a:pPr>
            <a:r>
              <a:rPr lang="en-US" altLang="zh-CN"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在全国高校共青团工作研讨班开班式上的讲话</a:t>
            </a:r>
            <a:r>
              <a:rPr lang="en-US" altLang="zh-CN" sz="2000" dirty="0" smtClean="0">
                <a:latin typeface="微软雅黑" panose="020B0503020204020204" pitchFamily="34" charset="-122"/>
                <a:ea typeface="微软雅黑" panose="020B0503020204020204" pitchFamily="34" charset="-122"/>
                <a:sym typeface="+mn-ea"/>
              </a:rPr>
              <a:t>》</a:t>
            </a:r>
            <a:endParaRPr lang="en-US" altLang="zh-CN" sz="2000" dirty="0" smtClean="0">
              <a:latin typeface="微软雅黑" panose="020B0503020204020204" pitchFamily="34" charset="-122"/>
              <a:ea typeface="微软雅黑" panose="020B0503020204020204" pitchFamily="34" charset="-122"/>
              <a:sym typeface="+mn-ea"/>
            </a:endParaRPr>
          </a:p>
          <a:p>
            <a:pPr marL="0" indent="0" algn="r">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smtClean="0">
                <a:latin typeface="微软雅黑" panose="020B0503020204020204" pitchFamily="34" charset="-122"/>
                <a:ea typeface="微软雅黑" panose="020B0503020204020204" pitchFamily="34" charset="-122"/>
                <a:sym typeface="+mn-ea"/>
              </a:rPr>
              <a:t>秦宜智（共青团中央书记处第一书记）</a:t>
            </a:r>
            <a:endParaRPr lang="zh-CN" altLang="en-US" sz="2000" b="1" dirty="0" smtClean="0">
              <a:latin typeface="微软雅黑" panose="020B0503020204020204" pitchFamily="34" charset="-122"/>
              <a:ea typeface="微软雅黑" panose="020B0503020204020204" pitchFamily="34" charset="-122"/>
              <a:sym typeface="+mn-ea"/>
            </a:endParaRPr>
          </a:p>
          <a:p>
            <a:pPr marL="0" indent="0" algn="r">
              <a:lnSpc>
                <a:spcPct val="150000"/>
              </a:lnSpc>
              <a:spcBef>
                <a:spcPts val="0"/>
              </a:spcBef>
              <a:buNone/>
            </a:pPr>
            <a:r>
              <a:rPr lang="en-US" altLang="zh-CN" sz="2000" dirty="0" smtClean="0">
                <a:latin typeface="微软雅黑" panose="020B0503020204020204" pitchFamily="34" charset="-122"/>
                <a:ea typeface="微软雅黑" panose="020B0503020204020204" pitchFamily="34" charset="-122"/>
                <a:sym typeface="+mn-ea"/>
              </a:rPr>
              <a:t>2013</a:t>
            </a:r>
            <a:r>
              <a:rPr lang="zh-CN" altLang="en-US" sz="2000" dirty="0" smtClean="0">
                <a:latin typeface="微软雅黑" panose="020B0503020204020204" pitchFamily="34" charset="-122"/>
                <a:ea typeface="微软雅黑" panose="020B0503020204020204" pitchFamily="34" charset="-122"/>
                <a:sym typeface="+mn-ea"/>
              </a:rPr>
              <a:t>年</a:t>
            </a:r>
            <a:r>
              <a:rPr lang="en-US" altLang="zh-CN" sz="2000" dirty="0" smtClean="0">
                <a:latin typeface="微软雅黑" panose="020B0503020204020204" pitchFamily="34" charset="-122"/>
                <a:ea typeface="微软雅黑" panose="020B0503020204020204" pitchFamily="34" charset="-122"/>
                <a:sym typeface="+mn-ea"/>
              </a:rPr>
              <a:t>11</a:t>
            </a:r>
            <a:r>
              <a:rPr lang="zh-CN" altLang="en-US" sz="2000" dirty="0" smtClean="0">
                <a:latin typeface="微软雅黑" panose="020B0503020204020204" pitchFamily="34" charset="-122"/>
                <a:ea typeface="微软雅黑" panose="020B0503020204020204" pitchFamily="34" charset="-122"/>
                <a:sym typeface="+mn-ea"/>
              </a:rPr>
              <a:t>月</a:t>
            </a:r>
            <a:r>
              <a:rPr lang="en-US" altLang="zh-CN" sz="2000" dirty="0" smtClean="0">
                <a:latin typeface="微软雅黑" panose="020B0503020204020204" pitchFamily="34" charset="-122"/>
                <a:ea typeface="微软雅黑" panose="020B0503020204020204" pitchFamily="34" charset="-122"/>
                <a:sym typeface="+mn-ea"/>
              </a:rPr>
              <a:t>16</a:t>
            </a:r>
            <a:r>
              <a:rPr lang="zh-CN" altLang="en-US" sz="2000" dirty="0" smtClean="0">
                <a:latin typeface="微软雅黑" panose="020B0503020204020204" pitchFamily="34" charset="-122"/>
                <a:ea typeface="微软雅黑" panose="020B0503020204020204" pitchFamily="34" charset="-122"/>
                <a:sym typeface="+mn-ea"/>
              </a:rPr>
              <a:t>日</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890"/>
            <a:ext cx="7572428"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928670"/>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8040" y="1268730"/>
            <a:ext cx="7072630" cy="4810760"/>
          </a:xfrm>
        </p:spPr>
        <p:txBody>
          <a:bodyPr>
            <a:normAutofit/>
          </a:bodyPr>
          <a:lstStyle/>
          <a:p>
            <a:pPr marL="0" indent="0" algn="just">
              <a:lnSpc>
                <a:spcPct val="150000"/>
              </a:lnSpc>
              <a:spcBef>
                <a:spcPts val="0"/>
              </a:spcBef>
              <a:buNone/>
            </a:pPr>
            <a:r>
              <a:rPr lang="en-US" altLang="x-none" sz="2000" dirty="0" smtClean="0">
                <a:latin typeface="微软雅黑" panose="020B0503020204020204" pitchFamily="34" charset="-122"/>
                <a:ea typeface="微软雅黑" panose="020B0503020204020204" pitchFamily="34" charset="-122"/>
                <a:sym typeface="+mn-ea"/>
              </a:rPr>
              <a:t>     “</a:t>
            </a:r>
            <a:r>
              <a:rPr lang="x-none" sz="2000" dirty="0" smtClean="0">
                <a:latin typeface="微软雅黑" panose="020B0503020204020204" pitchFamily="34" charset="-122"/>
                <a:ea typeface="微软雅黑" panose="020B0503020204020204" pitchFamily="34" charset="-122"/>
                <a:sym typeface="+mn-ea"/>
              </a:rPr>
              <a:t>一些高校里学生社团和学生会并驾齐驱，甚至学生社团影响力超过团委、学生会。对此，我认为……要旗帜鲜明构建“一心双圆”的组织格局。“一心”就是必须以团委为团学组织的核心，……第一个同心圆是学生会……第二个同心圆是学生社团或者说其他相关组织。……</a:t>
            </a:r>
            <a:r>
              <a:rPr lang="x-none" sz="2000" dirty="0" smtClean="0">
                <a:latin typeface="微软雅黑" panose="020B0503020204020204" pitchFamily="34" charset="-122"/>
                <a:ea typeface="微软雅黑" panose="020B0503020204020204" pitchFamily="34" charset="-122"/>
              </a:rPr>
              <a:t>要鼓励社团发展，但要规范发展，不能让社联搞</a:t>
            </a:r>
            <a:r>
              <a:rPr lang="en-US" altLang="x-none" sz="2000"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独立王国</a:t>
            </a:r>
            <a:r>
              <a:rPr lang="en-US" altLang="x-none"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en-US" altLang="x-none" sz="2000" dirty="0" smtClean="0">
                <a:latin typeface="微软雅黑" panose="020B0503020204020204" pitchFamily="34" charset="-122"/>
                <a:ea typeface="微软雅黑" panose="020B0503020204020204" pitchFamily="34" charset="-122"/>
              </a:rPr>
              <a:t>”</a:t>
            </a:r>
            <a:endParaRPr lang="en-US"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r">
              <a:lnSpc>
                <a:spcPct val="150000"/>
              </a:lnSpc>
              <a:spcBef>
                <a:spcPts val="0"/>
              </a:spcBef>
              <a:buNone/>
            </a:pPr>
            <a:r>
              <a:rPr lang="en-US" altLang="zh-CN"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在全国高校共青团工作研讨班上的总结讲话</a:t>
            </a:r>
            <a:r>
              <a:rPr lang="en-US" altLang="zh-CN" sz="2000" dirty="0" smtClean="0">
                <a:latin typeface="微软雅黑" panose="020B0503020204020204" pitchFamily="34" charset="-122"/>
                <a:ea typeface="微软雅黑" panose="020B0503020204020204" pitchFamily="34" charset="-122"/>
                <a:sym typeface="+mn-ea"/>
              </a:rPr>
              <a:t>》</a:t>
            </a:r>
            <a:endParaRPr lang="en-US" altLang="zh-CN" sz="2000" dirty="0" smtClean="0">
              <a:latin typeface="微软雅黑" panose="020B0503020204020204" pitchFamily="34" charset="-122"/>
              <a:ea typeface="微软雅黑" panose="020B0503020204020204" pitchFamily="34" charset="-122"/>
              <a:sym typeface="+mn-ea"/>
            </a:endParaRPr>
          </a:p>
          <a:p>
            <a:pPr marL="0" indent="0" algn="r">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a:t>
            </a:r>
            <a:r>
              <a:rPr lang="zh-CN" altLang="en-US" sz="2000" b="1" dirty="0" smtClean="0">
                <a:latin typeface="微软雅黑" panose="020B0503020204020204" pitchFamily="34" charset="-122"/>
                <a:ea typeface="微软雅黑" panose="020B0503020204020204" pitchFamily="34" charset="-122"/>
                <a:sym typeface="+mn-ea"/>
              </a:rPr>
              <a:t>傅振邦（共青团中央书记处书记）</a:t>
            </a:r>
            <a:endParaRPr lang="zh-CN" altLang="en-US" sz="2000" b="1" dirty="0" smtClean="0">
              <a:latin typeface="微软雅黑" panose="020B0503020204020204" pitchFamily="34" charset="-122"/>
              <a:ea typeface="微软雅黑" panose="020B0503020204020204" pitchFamily="34" charset="-122"/>
              <a:sym typeface="+mn-ea"/>
            </a:endParaRPr>
          </a:p>
          <a:p>
            <a:pPr marL="0" indent="0" algn="r">
              <a:lnSpc>
                <a:spcPct val="150000"/>
              </a:lnSpc>
              <a:spcBef>
                <a:spcPts val="0"/>
              </a:spcBef>
              <a:buNone/>
            </a:pPr>
            <a:r>
              <a:rPr lang="en-US" altLang="zh-CN" sz="2000" dirty="0" smtClean="0">
                <a:latin typeface="微软雅黑" panose="020B0503020204020204" pitchFamily="34" charset="-122"/>
                <a:ea typeface="微软雅黑" panose="020B0503020204020204" pitchFamily="34" charset="-122"/>
                <a:sym typeface="+mn-ea"/>
              </a:rPr>
              <a:t>2013</a:t>
            </a:r>
            <a:r>
              <a:rPr lang="zh-CN" altLang="en-US" sz="2000" dirty="0" smtClean="0">
                <a:latin typeface="微软雅黑" panose="020B0503020204020204" pitchFamily="34" charset="-122"/>
                <a:ea typeface="微软雅黑" panose="020B0503020204020204" pitchFamily="34" charset="-122"/>
                <a:sym typeface="+mn-ea"/>
              </a:rPr>
              <a:t>年</a:t>
            </a:r>
            <a:r>
              <a:rPr lang="en-US" altLang="zh-CN" sz="2000" dirty="0" smtClean="0">
                <a:latin typeface="微软雅黑" panose="020B0503020204020204" pitchFamily="34" charset="-122"/>
                <a:ea typeface="微软雅黑" panose="020B0503020204020204" pitchFamily="34" charset="-122"/>
                <a:sym typeface="+mn-ea"/>
              </a:rPr>
              <a:t>11</a:t>
            </a:r>
            <a:r>
              <a:rPr lang="zh-CN" altLang="en-US" sz="2000" dirty="0" smtClean="0">
                <a:latin typeface="微软雅黑" panose="020B0503020204020204" pitchFamily="34" charset="-122"/>
                <a:ea typeface="微软雅黑" panose="020B0503020204020204" pitchFamily="34" charset="-122"/>
                <a:sym typeface="+mn-ea"/>
              </a:rPr>
              <a:t>月</a:t>
            </a:r>
            <a:r>
              <a:rPr lang="en-US" altLang="zh-CN" sz="2000" dirty="0" smtClean="0">
                <a:latin typeface="微软雅黑" panose="020B0503020204020204" pitchFamily="34" charset="-122"/>
                <a:ea typeface="微软雅黑" panose="020B0503020204020204" pitchFamily="34" charset="-122"/>
                <a:sym typeface="+mn-ea"/>
              </a:rPr>
              <a:t>18</a:t>
            </a:r>
            <a:r>
              <a:rPr lang="zh-CN" altLang="en-US" sz="2000" dirty="0" smtClean="0">
                <a:latin typeface="微软雅黑" panose="020B0503020204020204" pitchFamily="34" charset="-122"/>
                <a:ea typeface="微软雅黑" panose="020B0503020204020204" pitchFamily="34" charset="-122"/>
                <a:sym typeface="+mn-ea"/>
              </a:rPr>
              <a:t>日</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890"/>
            <a:ext cx="7572428"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115863" y="2060453"/>
            <a:ext cx="3999076" cy="3960000"/>
            <a:chOff x="2573188" y="2027092"/>
            <a:chExt cx="3999076" cy="3960000"/>
          </a:xfrm>
        </p:grpSpPr>
        <p:sp>
          <p:nvSpPr>
            <p:cNvPr id="17" name="同心圆 16"/>
            <p:cNvSpPr/>
            <p:nvPr/>
          </p:nvSpPr>
          <p:spPr>
            <a:xfrm>
              <a:off x="2573188" y="2027092"/>
              <a:ext cx="3960000" cy="3960000"/>
            </a:xfrm>
            <a:prstGeom prst="donu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TextBox 17"/>
            <p:cNvSpPr txBox="1"/>
            <p:nvPr/>
          </p:nvSpPr>
          <p:spPr>
            <a:xfrm>
              <a:off x="2908288" y="4634937"/>
              <a:ext cx="1000132" cy="584775"/>
            </a:xfrm>
            <a:prstGeom prst="rect">
              <a:avLst/>
            </a:prstGeom>
            <a:noFill/>
          </p:spPr>
          <p:txBody>
            <a:bodyPr wrap="squar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TextBox 18"/>
            <p:cNvSpPr txBox="1"/>
            <p:nvPr/>
          </p:nvSpPr>
          <p:spPr>
            <a:xfrm>
              <a:off x="3727444" y="5214950"/>
              <a:ext cx="1000132" cy="584775"/>
            </a:xfrm>
            <a:prstGeom prst="rect">
              <a:avLst/>
            </a:prstGeom>
            <a:noFill/>
          </p:spPr>
          <p:txBody>
            <a:bodyPr wrap="squar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生</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0" name="TextBox 19"/>
            <p:cNvSpPr txBox="1"/>
            <p:nvPr/>
          </p:nvSpPr>
          <p:spPr>
            <a:xfrm>
              <a:off x="4824414" y="5214950"/>
              <a:ext cx="1000132" cy="584775"/>
            </a:xfrm>
            <a:prstGeom prst="rect">
              <a:avLst/>
            </a:prstGeom>
            <a:noFill/>
          </p:spPr>
          <p:txBody>
            <a:bodyPr wrap="squar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 name="TextBox 20"/>
            <p:cNvSpPr txBox="1"/>
            <p:nvPr/>
          </p:nvSpPr>
          <p:spPr>
            <a:xfrm>
              <a:off x="5572132" y="4634937"/>
              <a:ext cx="1000132" cy="584775"/>
            </a:xfrm>
            <a:prstGeom prst="rect">
              <a:avLst/>
            </a:prstGeom>
            <a:noFill/>
          </p:spPr>
          <p:txBody>
            <a:bodyPr wrap="square" rtlCol="0">
              <a:spAutoFit/>
            </a:bodyPr>
            <a:lstStyle/>
            <a:p>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团</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83693" y="2586606"/>
            <a:ext cx="3168672" cy="2802676"/>
            <a:chOff x="3222616" y="2370130"/>
            <a:chExt cx="3168672" cy="2802676"/>
          </a:xfrm>
        </p:grpSpPr>
        <p:sp>
          <p:nvSpPr>
            <p:cNvPr id="11" name="椭圆 10"/>
            <p:cNvSpPr/>
            <p:nvPr/>
          </p:nvSpPr>
          <p:spPr>
            <a:xfrm>
              <a:off x="3260716" y="2436806"/>
              <a:ext cx="2736000" cy="273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806820" y="2974972"/>
              <a:ext cx="1643074" cy="16430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268786" y="2370130"/>
              <a:ext cx="1000132"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生</a:t>
              </a:r>
              <a:endParaRPr lang="zh-CN" altLang="en-US" sz="3600" b="1" dirty="0">
                <a:latin typeface="微软雅黑" panose="020B0503020204020204" pitchFamily="34" charset="-122"/>
                <a:ea typeface="微软雅黑" panose="020B0503020204020204" pitchFamily="34" charset="-122"/>
              </a:endParaRPr>
            </a:p>
          </p:txBody>
        </p:sp>
        <p:sp>
          <p:nvSpPr>
            <p:cNvPr id="14" name="TextBox 13"/>
            <p:cNvSpPr txBox="1"/>
            <p:nvPr/>
          </p:nvSpPr>
          <p:spPr>
            <a:xfrm>
              <a:off x="5391156" y="3500438"/>
              <a:ext cx="1000132"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会</a:t>
              </a:r>
              <a:endParaRPr lang="zh-CN" altLang="en-US" sz="36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222616" y="3500438"/>
              <a:ext cx="1000132" cy="646331"/>
            </a:xfrm>
            <a:prstGeom prst="rect">
              <a:avLst/>
            </a:prstGeom>
            <a:noFill/>
          </p:spPr>
          <p:txBody>
            <a:bodyPr wrap="square" rtlCol="0">
              <a:spAutoFit/>
            </a:bodyPr>
            <a:lstStyle/>
            <a:p>
              <a:r>
                <a:rPr lang="zh-CN" altLang="en-US" sz="3600" b="1" dirty="0" smtClean="0">
                  <a:latin typeface="微软雅黑" panose="020B0503020204020204" pitchFamily="34" charset="-122"/>
                  <a:ea typeface="微软雅黑" panose="020B0503020204020204" pitchFamily="34" charset="-122"/>
                </a:rPr>
                <a:t>学</a:t>
              </a:r>
              <a:endParaRPr lang="zh-CN" altLang="en-US" sz="3600" b="1" dirty="0">
                <a:latin typeface="微软雅黑" panose="020B0503020204020204" pitchFamily="34" charset="-122"/>
                <a:ea typeface="微软雅黑" panose="020B0503020204020204" pitchFamily="34" charset="-122"/>
              </a:endParaRPr>
            </a:p>
          </p:txBody>
        </p:sp>
      </p:grpSp>
      <p:sp>
        <p:nvSpPr>
          <p:cNvPr id="4" name="标题 1"/>
          <p:cNvSpPr txBox="1"/>
          <p:nvPr/>
        </p:nvSpPr>
        <p:spPr>
          <a:xfrm>
            <a:off x="-142908" y="214290"/>
            <a:ext cx="4686304" cy="1143000"/>
          </a:xfrm>
          <a:prstGeom prst="rect">
            <a:avLst/>
          </a:prstGeom>
        </p:spPr>
        <p:txBody>
          <a:bodyPr vert="horz" lIns="91440" tIns="45720" rIns="91440" bIns="45720" rtlCol="0" anchor="ctr">
            <a:normAutofit/>
          </a:bodyPr>
          <a:lstStyle/>
          <a:p>
            <a:pPr marL="0" marR="0" lvl="0" indent="0" algn="ctr" defTabSz="914400" rtl="0" eaLnBrk="1" latinLnBrk="0" hangingPunct="1">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265F6C"/>
                </a:solidFill>
                <a:effectLst/>
                <a:uLnTx/>
                <a:uFillTx/>
                <a:latin typeface="+mn-ea"/>
                <a:ea typeface="+mn-ea"/>
                <a:cs typeface="+mj-cs"/>
              </a:rPr>
              <a:t>“</a:t>
            </a:r>
            <a:r>
              <a:rPr lang="zh-CN" altLang="en-US" sz="4000" b="1" dirty="0" smtClean="0">
                <a:solidFill>
                  <a:srgbClr val="265F6C"/>
                </a:solidFill>
                <a:latin typeface="微软雅黑" panose="020B0503020204020204" pitchFamily="34" charset="-122"/>
                <a:ea typeface="微软雅黑" panose="020B0503020204020204" pitchFamily="34" charset="-122"/>
                <a:cs typeface="+mj-cs"/>
              </a:rPr>
              <a:t>一心双圆</a:t>
            </a:r>
            <a:r>
              <a:rPr kumimoji="0" lang="zh-CN" altLang="en-US" sz="4000" b="1" i="0" u="none" strike="noStrike" kern="1200" cap="none" spc="0" normalizeH="0" baseline="0" noProof="0" dirty="0" smtClean="0">
                <a:ln>
                  <a:noFill/>
                </a:ln>
                <a:solidFill>
                  <a:srgbClr val="265F6C"/>
                </a:solidFill>
                <a:effectLst/>
                <a:uLnTx/>
                <a:uFillTx/>
                <a:latin typeface="+mn-ea"/>
                <a:ea typeface="+mn-ea"/>
                <a:cs typeface="+mj-cs"/>
              </a:rPr>
              <a:t>”</a:t>
            </a:r>
            <a:r>
              <a:rPr lang="zh-CN" altLang="en-US" sz="4000" b="1" dirty="0" smtClean="0">
                <a:solidFill>
                  <a:srgbClr val="265F6C"/>
                </a:solidFill>
                <a:latin typeface="微软雅黑" panose="020B0503020204020204" pitchFamily="34" charset="-122"/>
                <a:ea typeface="微软雅黑" panose="020B0503020204020204" pitchFamily="34" charset="-122"/>
                <a:cs typeface="+mj-cs"/>
              </a:rPr>
              <a:t>格局</a:t>
            </a:r>
            <a:endParaRPr lang="zh-CN" altLang="en-US" sz="4000" b="1" dirty="0">
              <a:solidFill>
                <a:srgbClr val="265F6C"/>
              </a:solidFill>
              <a:latin typeface="微软雅黑" panose="020B0503020204020204" pitchFamily="34" charset="-122"/>
              <a:ea typeface="微软雅黑" panose="020B0503020204020204" pitchFamily="34" charset="-122"/>
              <a:cs typeface="+mj-cs"/>
            </a:endParaRPr>
          </a:p>
        </p:txBody>
      </p:sp>
      <p:sp>
        <p:nvSpPr>
          <p:cNvPr id="5" name="矩形 4"/>
          <p:cNvSpPr/>
          <p:nvPr/>
        </p:nvSpPr>
        <p:spPr>
          <a:xfrm>
            <a:off x="357158" y="1285860"/>
            <a:ext cx="1800493" cy="369332"/>
          </a:xfrm>
          <a:prstGeom prst="rect">
            <a:avLst/>
          </a:prstGeom>
        </p:spPr>
        <p:txBody>
          <a:bodyPr wrap="none">
            <a:spAutoFit/>
          </a:bodyPr>
          <a:lstStyle/>
          <a:p>
            <a:pPr marL="342900" lvl="0" indent="-342900">
              <a:spcBef>
                <a:spcPct val="20000"/>
              </a:spcBef>
            </a:pPr>
            <a:r>
              <a:rPr lang="en-US" altLang="zh-CN" b="1" dirty="0" smtClean="0">
                <a:solidFill>
                  <a:prstClr val="black"/>
                </a:solidFill>
                <a:latin typeface="方正姚体" panose="02010601030101010101" pitchFamily="2" charset="-122"/>
                <a:ea typeface="方正姚体" panose="02010601030101010101" pitchFamily="2" charset="-122"/>
              </a:rPr>
              <a:t>2013</a:t>
            </a:r>
            <a:r>
              <a:rPr lang="zh-CN" altLang="en-US" b="1" dirty="0" smtClean="0">
                <a:solidFill>
                  <a:prstClr val="black"/>
                </a:solidFill>
                <a:latin typeface="方正姚体" panose="02010601030101010101" pitchFamily="2" charset="-122"/>
                <a:ea typeface="方正姚体" panose="02010601030101010101" pitchFamily="2" charset="-122"/>
              </a:rPr>
              <a:t>年</a:t>
            </a:r>
            <a:r>
              <a:rPr lang="en-US" altLang="zh-CN" b="1" dirty="0" smtClean="0">
                <a:solidFill>
                  <a:prstClr val="black"/>
                </a:solidFill>
                <a:latin typeface="方正姚体" panose="02010601030101010101" pitchFamily="2" charset="-122"/>
                <a:ea typeface="方正姚体" panose="02010601030101010101" pitchFamily="2" charset="-122"/>
              </a:rPr>
              <a:t>——</a:t>
            </a:r>
            <a:r>
              <a:rPr lang="zh-CN" altLang="en-US" b="1" dirty="0" smtClean="0">
                <a:solidFill>
                  <a:prstClr val="black"/>
                </a:solidFill>
                <a:latin typeface="方正姚体" panose="02010601030101010101" pitchFamily="2" charset="-122"/>
                <a:ea typeface="方正姚体" panose="02010601030101010101" pitchFamily="2" charset="-122"/>
              </a:rPr>
              <a:t>至今</a:t>
            </a:r>
            <a:endParaRPr lang="en-US" altLang="zh-CN" b="1" dirty="0" smtClean="0">
              <a:solidFill>
                <a:prstClr val="black"/>
              </a:solidFill>
              <a:latin typeface="方正姚体" panose="02010601030101010101" pitchFamily="2" charset="-122"/>
              <a:ea typeface="方正姚体" panose="02010601030101010101" pitchFamily="2" charset="-122"/>
            </a:endParaRPr>
          </a:p>
        </p:txBody>
      </p:sp>
      <p:cxnSp>
        <p:nvCxnSpPr>
          <p:cNvPr id="6" name="直接连接符 5"/>
          <p:cNvCxnSpPr/>
          <p:nvPr/>
        </p:nvCxnSpPr>
        <p:spPr>
          <a:xfrm>
            <a:off x="0" y="1214422"/>
            <a:ext cx="4286248" cy="1588"/>
          </a:xfrm>
          <a:prstGeom prst="line">
            <a:avLst/>
          </a:prstGeom>
          <a:ln>
            <a:solidFill>
              <a:srgbClr val="265F6C"/>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85720" y="1643050"/>
            <a:ext cx="2973891" cy="369332"/>
          </a:xfrm>
          <a:prstGeom prst="rect">
            <a:avLst/>
          </a:prstGeom>
        </p:spPr>
        <p:txBody>
          <a:bodyPr wrap="none">
            <a:spAutoFit/>
          </a:bodyPr>
          <a:lstStyle/>
          <a:p>
            <a:r>
              <a:rPr lang="zh-CN" altLang="en-US" b="1" dirty="0" smtClean="0">
                <a:solidFill>
                  <a:prstClr val="black"/>
                </a:solidFill>
                <a:latin typeface="方正姚体" panose="02010601030101010101" pitchFamily="2" charset="-122"/>
                <a:ea typeface="方正姚体" panose="02010601030101010101" pitchFamily="2" charset="-122"/>
              </a:rPr>
              <a:t>高校团学系统的第二次重构</a:t>
            </a:r>
            <a:endParaRPr lang="zh-CN" altLang="en-US" b="1" dirty="0">
              <a:solidFill>
                <a:prstClr val="black"/>
              </a:solidFill>
              <a:latin typeface="方正姚体" panose="02010601030101010101" pitchFamily="2" charset="-122"/>
              <a:ea typeface="方正姚体" panose="02010601030101010101" pitchFamily="2" charset="-122"/>
            </a:endParaRPr>
          </a:p>
        </p:txBody>
      </p:sp>
      <p:pic>
        <p:nvPicPr>
          <p:cNvPr id="10" name="图片 9"/>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2428860" y="3286124"/>
            <a:ext cx="1375830" cy="1375829"/>
          </a:xfrm>
          <a:prstGeom prst="rect">
            <a:avLst/>
          </a:prstGeom>
        </p:spPr>
      </p:pic>
      <p:sp>
        <p:nvSpPr>
          <p:cNvPr id="8" name="矩形 7"/>
          <p:cNvSpPr/>
          <p:nvPr/>
        </p:nvSpPr>
        <p:spPr>
          <a:xfrm>
            <a:off x="4860290" y="1628775"/>
            <a:ext cx="4065905" cy="1015663"/>
          </a:xfrm>
          <a:prstGeom prst="rect">
            <a:avLst/>
          </a:prstGeom>
        </p:spPr>
        <p:txBody>
          <a:bodyPr wrap="square">
            <a:spAutoFit/>
          </a:bodyPr>
          <a:lstStyle/>
          <a:p>
            <a:pPr marL="0" indent="0" algn="just">
              <a:lnSpc>
                <a:spcPct val="150000"/>
              </a:lnSpc>
              <a:spcBef>
                <a:spcPts val="0"/>
              </a:spcBef>
              <a:buNone/>
            </a:pPr>
            <a:r>
              <a:rPr lang="zh-CN" altLang="en-US" sz="2000" b="1" dirty="0" smtClean="0">
                <a:latin typeface="微软雅黑" panose="020B0503020204020204" pitchFamily="34" charset="-122"/>
                <a:ea typeface="微软雅黑" panose="020B0503020204020204" pitchFamily="34" charset="-122"/>
                <a:sym typeface="+mn-ea"/>
              </a:rPr>
              <a:t>学生会发挥学生“自我教育、自我管理、自我服务”</a:t>
            </a:r>
            <a:r>
              <a:rPr lang="zh-CN" altLang="en-US" sz="2000" b="1" dirty="0" smtClean="0">
                <a:solidFill>
                  <a:srgbClr val="FF0000"/>
                </a:solidFill>
                <a:latin typeface="微软雅黑" panose="020B0503020204020204" pitchFamily="34" charset="-122"/>
                <a:ea typeface="微软雅黑" panose="020B0503020204020204" pitchFamily="34" charset="-122"/>
                <a:sym typeface="+mn-ea"/>
              </a:rPr>
              <a:t>主体</a:t>
            </a:r>
            <a:r>
              <a:rPr lang="zh-CN" altLang="en-US" sz="2000" b="1" dirty="0" smtClean="0">
                <a:latin typeface="微软雅黑" panose="020B0503020204020204" pitchFamily="34" charset="-122"/>
                <a:ea typeface="微软雅黑" panose="020B0503020204020204" pitchFamily="34" charset="-122"/>
                <a:sym typeface="+mn-ea"/>
              </a:rPr>
              <a:t>组织的功能</a:t>
            </a:r>
            <a:endParaRPr lang="zh-CN" altLang="en-US" sz="2000" b="1" dirty="0" smtClean="0">
              <a:latin typeface="微软雅黑" panose="020B0503020204020204" pitchFamily="34" charset="-122"/>
              <a:ea typeface="微软雅黑" panose="020B0503020204020204" pitchFamily="34" charset="-122"/>
            </a:endParaRPr>
          </a:p>
        </p:txBody>
      </p:sp>
      <p:sp>
        <p:nvSpPr>
          <p:cNvPr id="2" name="矩形 1"/>
          <p:cNvSpPr/>
          <p:nvPr/>
        </p:nvSpPr>
        <p:spPr>
          <a:xfrm>
            <a:off x="4898178" y="5156835"/>
            <a:ext cx="4065905" cy="961289"/>
          </a:xfrm>
          <a:prstGeom prst="rect">
            <a:avLst/>
          </a:prstGeom>
        </p:spPr>
        <p:txBody>
          <a:bodyPr wrap="square">
            <a:spAutoFit/>
          </a:bodyPr>
          <a:lstStyle/>
          <a:p>
            <a:pPr marL="0" indent="0" algn="just">
              <a:lnSpc>
                <a:spcPct val="150000"/>
              </a:lnSpc>
              <a:spcBef>
                <a:spcPts val="0"/>
              </a:spcBef>
              <a:buNone/>
            </a:pPr>
            <a:r>
              <a:rPr lang="zh-CN" altLang="en-US" sz="2000" b="1" dirty="0" smtClean="0">
                <a:latin typeface="微软雅黑" panose="020B0503020204020204" pitchFamily="34" charset="-122"/>
                <a:ea typeface="微软雅黑" panose="020B0503020204020204" pitchFamily="34" charset="-122"/>
                <a:sym typeface="+mn-ea"/>
              </a:rPr>
              <a:t>学生社团发挥活跃校园文化骨干力量的积极作用</a:t>
            </a:r>
            <a:endParaRPr lang="zh-CN" altLang="en-US" sz="20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27806" y="5068370"/>
            <a:ext cx="6943748" cy="1357322"/>
          </a:xfrm>
        </p:spPr>
        <p:txBody>
          <a:bodyPr>
            <a:noAutofit/>
          </a:bodyPr>
          <a:lstStyle/>
          <a:p>
            <a:pPr marL="0" indent="0" algn="just">
              <a:lnSpc>
                <a:spcPct val="150000"/>
              </a:lnSpc>
              <a:spcBef>
                <a:spcPts val="0"/>
              </a:spcBef>
              <a:buNone/>
            </a:pPr>
            <a:r>
              <a:rPr lang="en-US"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企业的工作对象有两个，一是</a:t>
            </a:r>
            <a:r>
              <a:rPr lang="x-none" sz="2000" b="1" dirty="0" smtClean="0">
                <a:latin typeface="微软雅黑" panose="020B0503020204020204" pitchFamily="34" charset="-122"/>
                <a:ea typeface="微软雅黑" panose="020B0503020204020204" pitchFamily="34" charset="-122"/>
              </a:rPr>
              <a:t>消费者</a:t>
            </a:r>
            <a:r>
              <a:rPr lang="x-none" sz="2000" dirty="0" smtClean="0">
                <a:latin typeface="微软雅黑" panose="020B0503020204020204" pitchFamily="34" charset="-122"/>
                <a:ea typeface="微软雅黑" panose="020B0503020204020204" pitchFamily="34" charset="-122"/>
              </a:rPr>
              <a:t>，企业以产品换取消费者的购买，向市场要效益；二是</a:t>
            </a:r>
            <a:r>
              <a:rPr lang="x-none" sz="2000" b="1" dirty="0" smtClean="0">
                <a:latin typeface="微软雅黑" panose="020B0503020204020204" pitchFamily="34" charset="-122"/>
                <a:ea typeface="微软雅黑" panose="020B0503020204020204" pitchFamily="34" charset="-122"/>
              </a:rPr>
              <a:t>政府</a:t>
            </a:r>
            <a:r>
              <a:rPr lang="x-none" sz="2000" dirty="0" smtClean="0">
                <a:latin typeface="微软雅黑" panose="020B0503020204020204" pitchFamily="34" charset="-122"/>
                <a:ea typeface="微软雅黑" panose="020B0503020204020204" pitchFamily="34" charset="-122"/>
              </a:rPr>
              <a:t>，企业以自身发展符合国家政策，向政府要支持。</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890"/>
            <a:ext cx="7858180"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187744" y="1142983"/>
          <a:ext cx="6715172" cy="3768120"/>
        </p:xfrm>
        <a:graphic>
          <a:graphicData uri="http://schemas.openxmlformats.org/drawingml/2006/table">
            <a:tbl>
              <a:tblPr/>
              <a:tblGrid>
                <a:gridCol w="3347503"/>
                <a:gridCol w="3367669"/>
              </a:tblGrid>
              <a:tr h="600414">
                <a:tc>
                  <a:txBody>
                    <a:bodyPr/>
                    <a:lstStyle/>
                    <a:p>
                      <a:pPr algn="ctr">
                        <a:lnSpc>
                          <a:spcPct val="150000"/>
                        </a:lnSpc>
                        <a:spcAft>
                          <a:spcPts val="0"/>
                        </a:spcAft>
                      </a:pPr>
                      <a:r>
                        <a:rPr lang="zh-CN" sz="2000" b="1" kern="100" dirty="0">
                          <a:latin typeface="微软雅黑" panose="020B0503020204020204" pitchFamily="34" charset="-122"/>
                          <a:ea typeface="微软雅黑" panose="020B0503020204020204" pitchFamily="34" charset="-122"/>
                          <a:cs typeface="Times New Roman" panose="02020603050405020304"/>
                        </a:rPr>
                        <a:t>组织</a:t>
                      </a:r>
                      <a:r>
                        <a:rPr lang="en-US" sz="2000" b="1" kern="100" dirty="0">
                          <a:latin typeface="微软雅黑" panose="020B0503020204020204" pitchFamily="34" charset="-122"/>
                          <a:ea typeface="微软雅黑" panose="020B0503020204020204" pitchFamily="34" charset="-122"/>
                          <a:cs typeface="Times New Roman" panose="02020603050405020304"/>
                        </a:rPr>
                        <a:t>/</a:t>
                      </a:r>
                      <a:r>
                        <a:rPr lang="zh-CN" sz="2000" b="1" kern="100" dirty="0">
                          <a:latin typeface="微软雅黑" panose="020B0503020204020204" pitchFamily="34" charset="-122"/>
                          <a:ea typeface="微软雅黑" panose="020B0503020204020204" pitchFamily="34" charset="-122"/>
                          <a:cs typeface="Times New Roman" panose="02020603050405020304"/>
                        </a:rPr>
                        <a:t>群体</a:t>
                      </a:r>
                      <a:endParaRPr lang="zh-CN" sz="2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zh-CN" sz="2000" b="1" kern="100" dirty="0">
                          <a:latin typeface="微软雅黑" panose="020B0503020204020204" pitchFamily="34" charset="-122"/>
                          <a:ea typeface="微软雅黑" panose="020B0503020204020204" pitchFamily="34" charset="-122"/>
                          <a:cs typeface="Times New Roman" panose="02020603050405020304"/>
                        </a:rPr>
                        <a:t>组织</a:t>
                      </a:r>
                      <a:r>
                        <a:rPr lang="en-US" sz="2000" b="1" kern="100" dirty="0">
                          <a:latin typeface="微软雅黑" panose="020B0503020204020204" pitchFamily="34" charset="-122"/>
                          <a:ea typeface="微软雅黑" panose="020B0503020204020204" pitchFamily="34" charset="-122"/>
                          <a:cs typeface="Times New Roman" panose="02020603050405020304"/>
                        </a:rPr>
                        <a:t>/</a:t>
                      </a:r>
                      <a:r>
                        <a:rPr lang="zh-CN" sz="2000" b="1" kern="100" dirty="0">
                          <a:latin typeface="微软雅黑" panose="020B0503020204020204" pitchFamily="34" charset="-122"/>
                          <a:ea typeface="微软雅黑" panose="020B0503020204020204" pitchFamily="34" charset="-122"/>
                          <a:cs typeface="Times New Roman" panose="02020603050405020304"/>
                        </a:rPr>
                        <a:t>群体</a:t>
                      </a:r>
                      <a:endParaRPr lang="zh-CN" sz="200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27951">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团委</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a:latin typeface="方正姚体" panose="02010601030101010101" pitchFamily="2" charset="-122"/>
                          <a:ea typeface="方正姚体" panose="02010601030101010101" pitchFamily="2" charset="-122"/>
                          <a:cs typeface="Times New Roman" panose="02020603050405020304"/>
                        </a:rPr>
                        <a:t>党委</a:t>
                      </a:r>
                      <a:endParaRPr lang="zh-CN" sz="2000" b="1" kern="10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51">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团员代表大会</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党员代表大会</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51">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学生代表大会</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人民代表大会</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51">
                <a:tc>
                  <a:txBody>
                    <a:bodyPr/>
                    <a:lstStyle/>
                    <a:p>
                      <a:pPr algn="ctr">
                        <a:lnSpc>
                          <a:spcPct val="150000"/>
                        </a:lnSpc>
                        <a:spcAft>
                          <a:spcPts val="0"/>
                        </a:spcAft>
                      </a:pPr>
                      <a:r>
                        <a:rPr lang="zh-CN" sz="2000" b="1" kern="100">
                          <a:latin typeface="方正姚体" panose="02010601030101010101" pitchFamily="2" charset="-122"/>
                          <a:ea typeface="方正姚体" panose="02010601030101010101" pitchFamily="2" charset="-122"/>
                          <a:cs typeface="Times New Roman" panose="02020603050405020304"/>
                        </a:rPr>
                        <a:t>学生会组织</a:t>
                      </a:r>
                      <a:endParaRPr lang="zh-CN" sz="2000" b="1" kern="10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人民政府</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51">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学生社团</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b="1" kern="100" dirty="0" smtClean="0">
                          <a:latin typeface="方正姚体" panose="02010601030101010101" pitchFamily="2" charset="-122"/>
                          <a:ea typeface="方正姚体" panose="02010601030101010101" pitchFamily="2" charset="-122"/>
                          <a:cs typeface="Times New Roman" panose="02020603050405020304"/>
                        </a:rPr>
                        <a:t>企业</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951">
                <a:tc>
                  <a:txBody>
                    <a:bodyPr/>
                    <a:lstStyle/>
                    <a:p>
                      <a:pPr algn="ctr">
                        <a:lnSpc>
                          <a:spcPct val="150000"/>
                        </a:lnSpc>
                        <a:spcAft>
                          <a:spcPts val="0"/>
                        </a:spcAft>
                      </a:pPr>
                      <a:r>
                        <a:rPr lang="zh-CN" sz="2000" b="1" kern="100" dirty="0">
                          <a:latin typeface="方正姚体" panose="02010601030101010101" pitchFamily="2" charset="-122"/>
                          <a:ea typeface="方正姚体" panose="02010601030101010101" pitchFamily="2" charset="-122"/>
                          <a:cs typeface="Times New Roman" panose="02020603050405020304"/>
                        </a:rPr>
                        <a:t>全体学生</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altLang="en-US" sz="2000" b="1" kern="100" dirty="0" smtClean="0">
                          <a:latin typeface="方正姚体" panose="02010601030101010101" pitchFamily="2" charset="-122"/>
                          <a:ea typeface="方正姚体" panose="02010601030101010101" pitchFamily="2" charset="-122"/>
                          <a:cs typeface="Times New Roman" panose="02020603050405020304"/>
                        </a:rPr>
                        <a:t>人民群众</a:t>
                      </a:r>
                      <a:endParaRPr lang="zh-CN" sz="2000" b="1" kern="100" dirty="0">
                        <a:latin typeface="方正姚体" panose="02010601030101010101" pitchFamily="2" charset="-122"/>
                        <a:ea typeface="方正姚体" panose="02010601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3" name="直接连接符 22"/>
          <p:cNvCxnSpPr/>
          <p:nvPr/>
        </p:nvCxnSpPr>
        <p:spPr>
          <a:xfrm>
            <a:off x="0" y="857232"/>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7379" y="2564758"/>
            <a:ext cx="7358114" cy="4000528"/>
          </a:xfrm>
        </p:spPr>
        <p:txBody>
          <a:bodyPr>
            <a:normAutofit/>
          </a:bodyPr>
          <a:lstStyle/>
          <a:p>
            <a:pPr marL="0" indent="0" algn="just">
              <a:lnSpc>
                <a:spcPct val="150000"/>
              </a:lnSpc>
              <a:spcBef>
                <a:spcPts val="0"/>
              </a:spcBef>
              <a:buNone/>
            </a:pPr>
            <a:r>
              <a:rPr lang="x-none" sz="2000" b="1" dirty="0" smtClean="0">
                <a:latin typeface="微软雅黑" panose="020B0503020204020204" pitchFamily="34" charset="-122"/>
                <a:ea typeface="微软雅黑" panose="020B0503020204020204" pitchFamily="34" charset="-122"/>
              </a:rPr>
              <a:t>社团</a:t>
            </a:r>
            <a:r>
              <a:rPr lang="zh-CN" altLang="en-US" sz="2000" b="1"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以企业的角色为参照，既要赢得学生参与，又要赢得学生会支持。</a:t>
            </a: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x-none" sz="2000" b="1" dirty="0" smtClean="0">
                <a:latin typeface="微软雅黑" panose="020B0503020204020204" pitchFamily="34" charset="-122"/>
                <a:ea typeface="微软雅黑" panose="020B0503020204020204" pitchFamily="34" charset="-122"/>
              </a:rPr>
              <a:t>学生会</a:t>
            </a:r>
            <a:r>
              <a:rPr lang="zh-CN" altLang="en-US" sz="2000" b="1"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坚持通过学生代表大会选举产生，扮演好“全体学生的政府”角色，代表学生权益，支持社团发展。</a:t>
            </a: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x-none" sz="2000" b="1" dirty="0" smtClean="0">
                <a:latin typeface="微软雅黑" panose="020B0503020204020204" pitchFamily="34" charset="-122"/>
                <a:ea typeface="微软雅黑" panose="020B0503020204020204" pitchFamily="34" charset="-122"/>
              </a:rPr>
              <a:t>团委</a:t>
            </a:r>
            <a:r>
              <a:rPr lang="zh-CN" altLang="en-US" sz="2000" b="1" dirty="0" smtClean="0">
                <a:latin typeface="微软雅黑" panose="020B0503020204020204" pitchFamily="34" charset="-122"/>
                <a:ea typeface="微软雅黑" panose="020B0503020204020204" pitchFamily="34" charset="-122"/>
              </a:rPr>
              <a:t>：</a:t>
            </a:r>
            <a:r>
              <a:rPr lang="x-none" sz="2000" dirty="0" smtClean="0">
                <a:latin typeface="微软雅黑" panose="020B0503020204020204" pitchFamily="34" charset="-122"/>
                <a:ea typeface="微软雅黑" panose="020B0503020204020204" pitchFamily="34" charset="-122"/>
              </a:rPr>
              <a:t>扮演好党委谋划全局的角色，如同党委不直接与企业发生业务关系，团委通过指导学生会来管理、服务社团。</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890"/>
            <a:ext cx="7786742"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sp>
        <p:nvSpPr>
          <p:cNvPr id="4" name="横卷形 3"/>
          <p:cNvSpPr/>
          <p:nvPr/>
        </p:nvSpPr>
        <p:spPr>
          <a:xfrm>
            <a:off x="2843518" y="1124885"/>
            <a:ext cx="3071834" cy="1428760"/>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三方的定位</a:t>
            </a:r>
            <a:endPar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928670"/>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1" y="1124585"/>
            <a:ext cx="7524460" cy="5143500"/>
          </a:xfrm>
        </p:spPr>
        <p:txBody>
          <a:bodyPr>
            <a:normAutofit/>
          </a:bodyPr>
          <a:lstStyle/>
          <a:p>
            <a:pPr>
              <a:buNone/>
            </a:pPr>
            <a:r>
              <a:rPr lang="en-US" sz="2000" dirty="0" smtClean="0">
                <a:sym typeface="+mn-ea"/>
              </a:rPr>
              <a:t>      </a:t>
            </a:r>
            <a:endParaRPr lang="en-US" sz="2000" dirty="0" smtClean="0">
              <a:sym typeface="+mn-ea"/>
            </a:endParaRPr>
          </a:p>
          <a:p>
            <a:pPr>
              <a:buNone/>
            </a:pPr>
            <a:r>
              <a:rPr lang="en-US" sz="2000" dirty="0" smtClean="0">
                <a:sym typeface="+mn-ea"/>
              </a:rPr>
              <a:t>        </a:t>
            </a:r>
            <a:endParaRPr lang="en-US" altLang="zh-CN" sz="2000" dirty="0" smtClean="0"/>
          </a:p>
          <a:p>
            <a:pPr>
              <a:buNone/>
            </a:pPr>
            <a:endParaRPr lang="en-US" altLang="zh-CN" sz="2000" dirty="0" smtClean="0"/>
          </a:p>
          <a:p>
            <a:pPr>
              <a:buNone/>
            </a:pPr>
            <a:endParaRPr lang="en-US" altLang="zh-CN" sz="2000" dirty="0" smtClean="0"/>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0" y="260350"/>
            <a:ext cx="8054340" cy="70866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rPr>
              <a:t>三、“一心双圆”格局——高校团学系统的第二次重构</a:t>
            </a:r>
            <a:endParaRPr lang="zh-CN" altLang="en-US" sz="2400" b="1" dirty="0" smtClean="0">
              <a:latin typeface="微软雅黑" panose="020B0503020204020204" pitchFamily="34" charset="-122"/>
              <a:ea typeface="微软雅黑" panose="020B0503020204020204" pitchFamily="34" charset="-122"/>
            </a:endParaRPr>
          </a:p>
        </p:txBody>
      </p:sp>
      <p:sp>
        <p:nvSpPr>
          <p:cNvPr id="10" name="矩形 9"/>
          <p:cNvSpPr/>
          <p:nvPr/>
        </p:nvSpPr>
        <p:spPr>
          <a:xfrm>
            <a:off x="0" y="4814898"/>
            <a:ext cx="2028204" cy="13481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难以充分调动众多社团的积极性和创造性</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2357422" y="3789366"/>
            <a:ext cx="207170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满足学生参与多种实践的愿望和提高综合素质的需求</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1498" y="6159520"/>
            <a:ext cx="2000264" cy="646331"/>
          </a:xfrm>
          <a:prstGeom prst="rect">
            <a:avLst/>
          </a:prstGeom>
        </p:spPr>
        <p:txBody>
          <a:bodyPr wrap="squar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00B050"/>
                </a:solidFill>
                <a:latin typeface="微软雅黑" panose="020B0503020204020204" pitchFamily="34" charset="-122"/>
                <a:ea typeface="微软雅黑" panose="020B0503020204020204" pitchFamily="34" charset="-122"/>
              </a:rPr>
              <a:t>第一个无序状态</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ctr"/>
            <a:r>
              <a:rPr lang="zh-CN" altLang="en-US" b="1" dirty="0" smtClean="0">
                <a:solidFill>
                  <a:srgbClr val="00B050"/>
                </a:solidFill>
                <a:latin typeface="微软雅黑" panose="020B0503020204020204" pitchFamily="34" charset="-122"/>
                <a:ea typeface="微软雅黑" panose="020B0503020204020204" pitchFamily="34" charset="-122"/>
              </a:rPr>
              <a:t>一团一会</a:t>
            </a:r>
            <a:endParaRPr lang="zh-CN" altLang="en-US" b="1" dirty="0" smtClean="0">
              <a:solidFill>
                <a:srgbClr val="00B050"/>
              </a:solidFill>
              <a:latin typeface="微软雅黑" panose="020B0503020204020204" pitchFamily="34" charset="-122"/>
              <a:ea typeface="微软雅黑" panose="020B0503020204020204" pitchFamily="34" charset="-122"/>
            </a:endParaRPr>
          </a:p>
        </p:txBody>
      </p:sp>
      <p:sp>
        <p:nvSpPr>
          <p:cNvPr id="14" name="矩形 13"/>
          <p:cNvSpPr/>
          <p:nvPr/>
        </p:nvSpPr>
        <p:spPr>
          <a:xfrm>
            <a:off x="2398697" y="5148981"/>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第一个有序状态</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一体两翼</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15" name="Picture 2" descr="right图标"/>
          <p:cNvPicPr>
            <a:picLocks noChangeAspect="1" noChangeArrowheads="1"/>
          </p:cNvPicPr>
          <p:nvPr/>
        </p:nvPicPr>
        <p:blipFill>
          <a:blip r:embed="rId1" cstate="print">
            <a:duotone>
              <a:schemeClr val="accent6">
                <a:shade val="45000"/>
                <a:satMod val="135000"/>
              </a:schemeClr>
              <a:prstClr val="white"/>
            </a:duotone>
          </a:blip>
          <a:srcRect/>
          <a:stretch>
            <a:fillRect/>
          </a:stretch>
        </p:blipFill>
        <p:spPr bwMode="auto">
          <a:xfrm rot="18748596">
            <a:off x="1336243" y="4027365"/>
            <a:ext cx="1158479" cy="827731"/>
          </a:xfrm>
          <a:prstGeom prst="rect">
            <a:avLst/>
          </a:prstGeom>
          <a:noFill/>
        </p:spPr>
      </p:pic>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072" y="1133460"/>
            <a:ext cx="4286280" cy="1200329"/>
          </a:xfrm>
          <a:prstGeom prst="rect">
            <a:avLst/>
          </a:prstGeom>
        </p:spPr>
        <p:txBody>
          <a:bodyPr wrap="square">
            <a:spAutoFit/>
          </a:bodyPr>
          <a:lstStyle/>
          <a:p>
            <a:pPr algn="ctr">
              <a:lnSpc>
                <a:spcPct val="150000"/>
              </a:lnSpc>
              <a:buNone/>
            </a:pPr>
            <a:r>
              <a:rPr lang="x-none" altLang="en-US" sz="2400" b="1" dirty="0" smtClean="0">
                <a:latin typeface="微软雅黑" panose="020B0503020204020204" pitchFamily="34" charset="-122"/>
                <a:ea typeface="微软雅黑" panose="020B0503020204020204" pitchFamily="34" charset="-122"/>
              </a:rPr>
              <a:t>组织结构的又一次变化</a:t>
            </a:r>
            <a:endParaRPr lang="x-none" altLang="en-US" sz="2400" b="1" dirty="0" smtClean="0">
              <a:latin typeface="微软雅黑" panose="020B0503020204020204" pitchFamily="34" charset="-122"/>
              <a:ea typeface="微软雅黑" panose="020B0503020204020204" pitchFamily="34" charset="-122"/>
            </a:endParaRPr>
          </a:p>
          <a:p>
            <a:pPr algn="ctr">
              <a:lnSpc>
                <a:spcPct val="150000"/>
              </a:lnSpc>
              <a:buNone/>
            </a:pPr>
            <a:r>
              <a:rPr lang="zh-CN" altLang="en-US" sz="2400" b="1" dirty="0" smtClean="0">
                <a:latin typeface="微软雅黑" panose="020B0503020204020204" pitchFamily="34" charset="-122"/>
                <a:ea typeface="微软雅黑" panose="020B0503020204020204" pitchFamily="34" charset="-122"/>
              </a:rPr>
              <a:t>促进系统状态的再一次演进</a:t>
            </a:r>
            <a:endParaRPr lang="zh-CN" altLang="en-US" sz="2400" b="1"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4714876" y="2738434"/>
            <a:ext cx="207170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x-none"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团委、学生会、社团的功能定位模糊</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pic>
        <p:nvPicPr>
          <p:cNvPr id="17" name="Picture 2" descr="right图标"/>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rot="18748596">
            <a:off x="6027705" y="1893503"/>
            <a:ext cx="1173764" cy="908376"/>
          </a:xfrm>
          <a:prstGeom prst="rect">
            <a:avLst/>
          </a:prstGeom>
          <a:noFill/>
        </p:spPr>
      </p:pic>
      <p:sp>
        <p:nvSpPr>
          <p:cNvPr id="19" name="矩形 18"/>
          <p:cNvSpPr/>
          <p:nvPr/>
        </p:nvSpPr>
        <p:spPr>
          <a:xfrm>
            <a:off x="4777667" y="4102284"/>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00B050"/>
                </a:solidFill>
                <a:latin typeface="微软雅黑" panose="020B0503020204020204" pitchFamily="34" charset="-122"/>
                <a:ea typeface="微软雅黑" panose="020B0503020204020204" pitchFamily="34" charset="-122"/>
              </a:rPr>
              <a:t>第二个无序状态</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ctr"/>
            <a:r>
              <a:rPr lang="zh-CN" altLang="en-US" b="1" dirty="0" smtClean="0">
                <a:solidFill>
                  <a:srgbClr val="00B050"/>
                </a:solidFill>
                <a:latin typeface="微软雅黑" panose="020B0503020204020204" pitchFamily="34" charset="-122"/>
                <a:ea typeface="微软雅黑" panose="020B0503020204020204" pitchFamily="34" charset="-122"/>
              </a:rPr>
              <a:t>一体两翼</a:t>
            </a:r>
            <a:endParaRPr lang="zh-CN" altLang="en-US" b="1" dirty="0" smtClean="0">
              <a:solidFill>
                <a:srgbClr val="00B050"/>
              </a:solidFill>
              <a:latin typeface="微软雅黑" panose="020B0503020204020204" pitchFamily="34" charset="-122"/>
              <a:ea typeface="微软雅黑" panose="020B0503020204020204" pitchFamily="34" charset="-122"/>
            </a:endParaRPr>
          </a:p>
        </p:txBody>
      </p:sp>
      <p:sp>
        <p:nvSpPr>
          <p:cNvPr id="18" name="矩形 17"/>
          <p:cNvSpPr/>
          <p:nvPr/>
        </p:nvSpPr>
        <p:spPr>
          <a:xfrm>
            <a:off x="7072298" y="1687502"/>
            <a:ext cx="2071702"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x-none"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功能定位</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科学</a:t>
            </a:r>
            <a:endParaRPr lang="en-US" altLang="zh-CN"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ct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发挥协同作用</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7189619" y="3059817"/>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第二个有序状态</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一心双圆</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21" name="Picture 2" descr="right图标"/>
          <p:cNvPicPr>
            <a:picLocks noChangeAspect="1" noChangeArrowheads="1"/>
          </p:cNvPicPr>
          <p:nvPr/>
        </p:nvPicPr>
        <p:blipFill>
          <a:blip r:embed="rId1" cstate="print">
            <a:duotone>
              <a:schemeClr val="accent6">
                <a:shade val="45000"/>
                <a:satMod val="135000"/>
              </a:schemeClr>
              <a:prstClr val="white"/>
            </a:duotone>
          </a:blip>
          <a:srcRect/>
          <a:stretch>
            <a:fillRect/>
          </a:stretch>
        </p:blipFill>
        <p:spPr bwMode="auto">
          <a:xfrm rot="18748596">
            <a:off x="3689030" y="2972530"/>
            <a:ext cx="1158479" cy="827731"/>
          </a:xfrm>
          <a:prstGeom prst="rect">
            <a:avLst/>
          </a:prstGeom>
          <a:noFill/>
        </p:spPr>
      </p:pic>
      <p:sp>
        <p:nvSpPr>
          <p:cNvPr id="25" name="矩形 24"/>
          <p:cNvSpPr/>
          <p:nvPr/>
        </p:nvSpPr>
        <p:spPr>
          <a:xfrm>
            <a:off x="4924604" y="1925451"/>
            <a:ext cx="1624163" cy="461665"/>
          </a:xfrm>
          <a:prstGeom prst="rect">
            <a:avLst/>
          </a:prstGeom>
        </p:spPr>
        <p:txBody>
          <a:bodyPr wrap="none">
            <a:spAutoFit/>
          </a:bodyPr>
          <a:lstStyle/>
          <a:p>
            <a:r>
              <a:rPr lang="zh-CN" altLang="en-US" sz="2400"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质的飞跃</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27" name="矩形 26"/>
          <p:cNvSpPr/>
          <p:nvPr/>
        </p:nvSpPr>
        <p:spPr>
          <a:xfrm>
            <a:off x="328934" y="4008795"/>
            <a:ext cx="1569660" cy="461665"/>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质的飞跃</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
        <p:nvSpPr>
          <p:cNvPr id="28" name="矩形 27"/>
          <p:cNvSpPr/>
          <p:nvPr/>
        </p:nvSpPr>
        <p:spPr>
          <a:xfrm>
            <a:off x="2669985" y="2992435"/>
            <a:ext cx="1569660" cy="461665"/>
          </a:xfrm>
          <a:prstGeom prst="rect">
            <a:avLst/>
          </a:prstGeom>
        </p:spPr>
        <p:txBody>
          <a:bodyPr wrap="none">
            <a:spAutoFit/>
          </a:bodyPr>
          <a:lstStyle/>
          <a:p>
            <a:r>
              <a:rPr lang="zh-CN" altLang="en-US" b="1" dirty="0" smtClean="0">
                <a:solidFill>
                  <a:srgbClr val="00B05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00B050"/>
                </a:solidFill>
                <a:latin typeface="微软雅黑" panose="020B0503020204020204" pitchFamily="34" charset="-122"/>
                <a:ea typeface="微软雅黑" panose="020B0503020204020204" pitchFamily="34" charset="-122"/>
              </a:rPr>
              <a:t>状态恶化</a:t>
            </a:r>
            <a:endParaRPr lang="zh-CN" altLang="en-US" sz="2400" b="1" dirty="0" smtClean="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5465" y="1143000"/>
            <a:ext cx="7760335" cy="5398770"/>
          </a:xfrm>
        </p:spPr>
        <p:txBody>
          <a:bodyPr>
            <a:normAutofit/>
          </a:bodyPr>
          <a:lstStyle/>
          <a:p>
            <a:pPr marL="0" algn="ctr">
              <a:lnSpc>
                <a:spcPct val="150000"/>
              </a:lnSpc>
              <a:spcBef>
                <a:spcPts val="0"/>
              </a:spcBef>
              <a:buNone/>
            </a:pPr>
            <a:r>
              <a:rPr sz="2400" b="1" dirty="0" smtClean="0">
                <a:solidFill>
                  <a:srgbClr val="FF0000"/>
                </a:solidFill>
                <a:latin typeface="微软雅黑" panose="020B0503020204020204" pitchFamily="34" charset="-122"/>
                <a:ea typeface="微软雅黑" panose="020B0503020204020204" pitchFamily="34" charset="-122"/>
                <a:sym typeface="+mn-ea"/>
              </a:rPr>
              <a:t>《高校学生社团管理暂行办法》</a:t>
            </a:r>
            <a:endParaRPr lang="en-US" sz="2400" b="1" dirty="0" smtClean="0">
              <a:solidFill>
                <a:srgbClr val="FF0000"/>
              </a:solidFill>
              <a:latin typeface="微软雅黑" panose="020B0503020204020204" pitchFamily="34" charset="-122"/>
              <a:ea typeface="微软雅黑" panose="020B0503020204020204" pitchFamily="34" charset="-122"/>
              <a:sym typeface="+mn-ea"/>
            </a:endParaRPr>
          </a:p>
          <a:p>
            <a:pPr marL="0" algn="r">
              <a:lnSpc>
                <a:spcPct val="150000"/>
              </a:lnSpc>
              <a:spcBef>
                <a:spcPts val="0"/>
              </a:spcBef>
              <a:buNone/>
            </a:pPr>
            <a:r>
              <a:rPr lang="en-US" altLang="zh-CN" sz="2400" b="1" dirty="0" smtClean="0">
                <a:latin typeface="微软雅黑" panose="020B0503020204020204" pitchFamily="34" charset="-122"/>
                <a:ea typeface="微软雅黑" panose="020B0503020204020204" pitchFamily="34" charset="-122"/>
                <a:sym typeface="+mn-ea"/>
              </a:rPr>
              <a:t>—— 2016</a:t>
            </a:r>
            <a:r>
              <a:rPr lang="zh-CN" altLang="en-US" sz="2400" b="1" dirty="0" smtClean="0">
                <a:latin typeface="微软雅黑" panose="020B0503020204020204" pitchFamily="34" charset="-122"/>
                <a:ea typeface="微软雅黑" panose="020B0503020204020204" pitchFamily="34" charset="-122"/>
                <a:sym typeface="+mn-ea"/>
              </a:rPr>
              <a:t>年</a:t>
            </a:r>
            <a:r>
              <a:rPr lang="en-US" altLang="zh-CN" sz="2400" b="1" dirty="0" smtClean="0">
                <a:latin typeface="微软雅黑" panose="020B0503020204020204" pitchFamily="34" charset="-122"/>
                <a:ea typeface="微软雅黑" panose="020B0503020204020204" pitchFamily="34" charset="-122"/>
                <a:sym typeface="+mn-ea"/>
              </a:rPr>
              <a:t>1</a:t>
            </a:r>
            <a:r>
              <a:rPr lang="zh-CN" altLang="en-US" sz="2400" b="1" dirty="0" smtClean="0">
                <a:latin typeface="微软雅黑" panose="020B0503020204020204" pitchFamily="34" charset="-122"/>
                <a:ea typeface="微软雅黑" panose="020B0503020204020204" pitchFamily="34" charset="-122"/>
                <a:sym typeface="+mn-ea"/>
              </a:rPr>
              <a:t>月，共青团中央、教育部、全国学联</a:t>
            </a:r>
            <a:endParaRPr sz="2400" b="1" dirty="0" smtClean="0">
              <a:solidFill>
                <a:srgbClr val="FF0000"/>
              </a:solidFill>
              <a:latin typeface="微软雅黑" panose="020B0503020204020204" pitchFamily="34" charset="-122"/>
              <a:ea typeface="微软雅黑" panose="020B0503020204020204" pitchFamily="34" charset="-122"/>
              <a:sym typeface="+mn-ea"/>
            </a:endParaRPr>
          </a:p>
          <a:p>
            <a:pPr marL="0" algn="ctr">
              <a:buNone/>
            </a:pPr>
            <a:endParaRPr sz="2400" b="1" dirty="0" smtClean="0">
              <a:solidFill>
                <a:srgbClr val="FF0000"/>
              </a:solidFill>
              <a:latin typeface="微软雅黑" panose="020B0503020204020204" pitchFamily="34" charset="-122"/>
              <a:ea typeface="微软雅黑" panose="020B0503020204020204" pitchFamily="34" charset="-122"/>
              <a:sym typeface="+mn-ea"/>
            </a:endParaRPr>
          </a:p>
          <a:p>
            <a:pPr marL="0" algn="just">
              <a:lnSpc>
                <a:spcPct val="150000"/>
              </a:lnSpc>
              <a:spcBef>
                <a:spcPts val="0"/>
              </a:spcBef>
              <a:buNone/>
            </a:pPr>
            <a:r>
              <a:rPr sz="2000" dirty="0" smtClean="0">
                <a:latin typeface="微软雅黑" panose="020B0503020204020204" pitchFamily="34" charset="-122"/>
                <a:ea typeface="微软雅黑" panose="020B0503020204020204" pitchFamily="34" charset="-122"/>
                <a:sym typeface="+mn-ea"/>
              </a:rPr>
              <a:t>       </a:t>
            </a:r>
            <a:r>
              <a:rPr sz="2000" b="1" dirty="0" smtClean="0">
                <a:latin typeface="微软雅黑" panose="020B0503020204020204" pitchFamily="34" charset="-122"/>
                <a:ea typeface="微软雅黑" panose="020B0503020204020204" pitchFamily="34" charset="-122"/>
                <a:sym typeface="+mn-ea"/>
              </a:rPr>
              <a:t>高校党委</a:t>
            </a:r>
            <a:r>
              <a:rPr sz="2000" dirty="0" smtClean="0">
                <a:latin typeface="微软雅黑" panose="020B0503020204020204" pitchFamily="34" charset="-122"/>
                <a:ea typeface="微软雅黑" panose="020B0503020204020204" pitchFamily="34" charset="-122"/>
                <a:sym typeface="+mn-ea"/>
              </a:rPr>
              <a:t>统一领导本校学生社团工作，要把加强和改进学生社团工作，作为高校贯彻党的教育方针、推进素质教育的重要组成部分，纳入高校整体工作中。</a:t>
            </a:r>
            <a:endParaRPr sz="2000" dirty="0" smtClean="0">
              <a:latin typeface="微软雅黑" panose="020B0503020204020204" pitchFamily="34" charset="-122"/>
              <a:ea typeface="微软雅黑" panose="020B0503020204020204" pitchFamily="34" charset="-122"/>
              <a:sym typeface="+mn-ea"/>
            </a:endParaRPr>
          </a:p>
          <a:p>
            <a:pPr marL="0" algn="just">
              <a:lnSpc>
                <a:spcPct val="150000"/>
              </a:lnSpc>
              <a:spcBef>
                <a:spcPts val="0"/>
              </a:spcBef>
              <a:buNone/>
            </a:pPr>
            <a:r>
              <a:rPr sz="2000" dirty="0" smtClean="0">
                <a:latin typeface="微软雅黑" panose="020B0503020204020204" pitchFamily="34" charset="-122"/>
                <a:ea typeface="微软雅黑" panose="020B0503020204020204" pitchFamily="34" charset="-122"/>
                <a:sym typeface="+mn-ea"/>
              </a:rPr>
              <a:t>       </a:t>
            </a:r>
            <a:r>
              <a:rPr sz="2000" b="1" dirty="0" smtClean="0">
                <a:latin typeface="微软雅黑" panose="020B0503020204020204" pitchFamily="34" charset="-122"/>
                <a:ea typeface="微软雅黑" panose="020B0503020204020204" pitchFamily="34" charset="-122"/>
                <a:sym typeface="+mn-ea"/>
              </a:rPr>
              <a:t>高校团委</a:t>
            </a:r>
            <a:r>
              <a:rPr sz="2000" dirty="0" smtClean="0">
                <a:latin typeface="微软雅黑" panose="020B0503020204020204" pitchFamily="34" charset="-122"/>
                <a:ea typeface="微软雅黑" panose="020B0503020204020204" pitchFamily="34" charset="-122"/>
                <a:sym typeface="+mn-ea"/>
              </a:rPr>
              <a:t>履行本校学生社团工作的主要管理职能，应设立专门管理机构，配备工作人员，切实承担起学生社团的成立、年审、注销、组织建设、活动管理、经费管理和工作保障等工作。</a:t>
            </a:r>
            <a:endParaRPr sz="2000" dirty="0" smtClean="0">
              <a:latin typeface="微软雅黑" panose="020B0503020204020204" pitchFamily="34" charset="-122"/>
              <a:ea typeface="微软雅黑" panose="020B0503020204020204" pitchFamily="34" charset="-122"/>
              <a:sym typeface="+mn-ea"/>
            </a:endParaRPr>
          </a:p>
          <a:p>
            <a:pPr marL="0" algn="just">
              <a:lnSpc>
                <a:spcPct val="150000"/>
              </a:lnSpc>
              <a:spcBef>
                <a:spcPts val="0"/>
              </a:spcBef>
              <a:buNone/>
            </a:pPr>
            <a:r>
              <a:rPr sz="2000" dirty="0" smtClean="0">
                <a:latin typeface="微软雅黑" panose="020B0503020204020204" pitchFamily="34" charset="-122"/>
                <a:ea typeface="微软雅黑" panose="020B0503020204020204" pitchFamily="34" charset="-122"/>
                <a:sym typeface="+mn-ea"/>
              </a:rPr>
              <a:t>       </a:t>
            </a:r>
            <a:r>
              <a:rPr sz="2000" b="1" dirty="0" smtClean="0">
                <a:latin typeface="微软雅黑" panose="020B0503020204020204" pitchFamily="34" charset="-122"/>
                <a:ea typeface="微软雅黑" panose="020B0503020204020204" pitchFamily="34" charset="-122"/>
                <a:sym typeface="+mn-ea"/>
              </a:rPr>
              <a:t>高校学生会</a:t>
            </a:r>
            <a:r>
              <a:rPr sz="2000" dirty="0" smtClean="0">
                <a:latin typeface="微软雅黑" panose="020B0503020204020204" pitchFamily="34" charset="-122"/>
                <a:ea typeface="微软雅黑" panose="020B0503020204020204" pitchFamily="34" charset="-122"/>
                <a:sym typeface="+mn-ea"/>
              </a:rPr>
              <a:t>组织要在校内学生组织中发挥枢纽型作用，配合团组织加强对学生社团的引导、服务和联系。</a:t>
            </a:r>
            <a:endParaRPr sz="2000" dirty="0" smtClean="0">
              <a:latin typeface="微软雅黑" panose="020B0503020204020204" pitchFamily="34" charset="-122"/>
              <a:ea typeface="微软雅黑" panose="020B0503020204020204" pitchFamily="34" charset="-122"/>
              <a:sym typeface="+mn-ea"/>
            </a:endParaRPr>
          </a:p>
          <a:p>
            <a:pPr marL="0" algn="just">
              <a:lnSpc>
                <a:spcPct val="150000"/>
              </a:lnSpc>
              <a:spcBef>
                <a:spcPts val="0"/>
              </a:spcBef>
              <a:buNone/>
            </a:pPr>
            <a:endParaRPr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linds(horizont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69126" y="4432304"/>
            <a:ext cx="1928826" cy="714380"/>
          </a:xfrm>
        </p:spPr>
        <p:txBody>
          <a:bodyPr>
            <a:normAutofit/>
          </a:bodyPr>
          <a:lstStyle/>
          <a:p>
            <a:pPr algn="ctr">
              <a:buNone/>
            </a:pPr>
            <a:r>
              <a:rPr lang="zh-CN" altLang="en-US"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学生社团 </a:t>
            </a:r>
            <a:endParaRPr lang="en-US" altLang="zh-CN"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内容占位符 2"/>
          <p:cNvSpPr txBox="1"/>
          <p:nvPr/>
        </p:nvSpPr>
        <p:spPr>
          <a:xfrm>
            <a:off x="214282" y="1849956"/>
            <a:ext cx="1857388" cy="714380"/>
          </a:xfrm>
          <a:prstGeom prst="rect">
            <a:avLst/>
          </a:prstGeom>
        </p:spPr>
        <p:txBody>
          <a:bodyPr vert="horz" lIns="91440" tIns="45720" rIns="91440" bIns="45720" rtlCol="0">
            <a:normAutofit/>
          </a:bodyPr>
          <a:lstStyle/>
          <a:p>
            <a:pPr marL="342900" marR="0" lvl="0" indent="-342900" algn="ctr" defTabSz="914400" rtl="0" eaLnBrk="1" latinLnBrk="0" hangingPunct="1">
              <a:spcBef>
                <a:spcPct val="20000"/>
              </a:spcBef>
              <a:spcAft>
                <a:spcPts val="0"/>
              </a:spcAft>
              <a:buClrTx/>
              <a:buSzTx/>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 生 会</a:t>
            </a:r>
            <a:endParaRPr kumimoji="0" lang="en-US" altLang="zh-CN"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2428860" y="1442853"/>
            <a:ext cx="6357982" cy="1569660"/>
          </a:xfrm>
          <a:prstGeom prst="rect">
            <a:avLst/>
          </a:prstGeom>
          <a:ln>
            <a:solidFill>
              <a:srgbClr val="1F7B77"/>
            </a:solidFill>
            <a:prstDash val="dash"/>
          </a:ln>
        </p:spPr>
        <p:txBody>
          <a:bodyPr wrap="square">
            <a:spAutoFit/>
          </a:bodyPr>
          <a:lstStyle/>
          <a:p>
            <a:r>
              <a:rPr lang="zh-CN" altLang="en-US" sz="2400" dirty="0" smtClean="0">
                <a:solidFill>
                  <a:prstClr val="black"/>
                </a:solidFill>
                <a:latin typeface="微软雅黑" panose="020B0503020204020204" pitchFamily="34" charset="-122"/>
                <a:ea typeface="微软雅黑" panose="020B0503020204020204" pitchFamily="34" charset="-122"/>
              </a:rPr>
              <a:t>在党委领导下、团委指导下的实现学生“自我管理、自我教育、自我服务”的法定群众性组织，是学校联系学生的桥梁和纽带。</a:t>
            </a:r>
            <a:endParaRPr lang="en-US" altLang="zh-CN" sz="2400" dirty="0" smtClean="0">
              <a:solidFill>
                <a:prstClr val="black"/>
              </a:solidFill>
              <a:latin typeface="微软雅黑" panose="020B0503020204020204" pitchFamily="34" charset="-122"/>
              <a:ea typeface="微软雅黑" panose="020B0503020204020204" pitchFamily="34" charset="-122"/>
            </a:endParaRPr>
          </a:p>
          <a:p>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2428860" y="4041776"/>
            <a:ext cx="6357982" cy="1569660"/>
          </a:xfrm>
          <a:prstGeom prst="rect">
            <a:avLst/>
          </a:prstGeom>
          <a:ln>
            <a:solidFill>
              <a:srgbClr val="1F7B77"/>
            </a:solidFill>
            <a:prstDash val="dash"/>
          </a:ln>
        </p:spPr>
        <p:txBody>
          <a:bodyPr wrap="square">
            <a:spAutoFit/>
          </a:bodyPr>
          <a:lstStyle/>
          <a:p>
            <a:r>
              <a:rPr lang="zh-CN" altLang="en-US" sz="2400" dirty="0" smtClean="0">
                <a:solidFill>
                  <a:prstClr val="black"/>
                </a:solidFill>
                <a:latin typeface="微软雅黑" panose="020B0503020204020204" pitchFamily="34" charset="-122"/>
                <a:ea typeface="微软雅黑" panose="020B0503020204020204" pitchFamily="34" charset="-122"/>
              </a:rPr>
              <a:t>实现学生自我价值、满足学生需求、发展学生兴趣的、由学生自愿组成、按照其章程开展活动的多样化、群众化的学生组织，是对团委、学生会一种重要的补充。</a:t>
            </a:r>
            <a:endParaRPr lang="zh-CN" altLang="en-US" sz="2400" dirty="0" smtClean="0">
              <a:solidFill>
                <a:prstClr val="black"/>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rot="5400000">
            <a:off x="1332313" y="2237942"/>
            <a:ext cx="1620000" cy="1588"/>
          </a:xfrm>
          <a:prstGeom prst="line">
            <a:avLst/>
          </a:prstGeom>
          <a:ln>
            <a:solidFill>
              <a:srgbClr val="265F6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332313" y="4857503"/>
            <a:ext cx="1620000" cy="1588"/>
          </a:xfrm>
          <a:prstGeom prst="line">
            <a:avLst/>
          </a:prstGeom>
          <a:ln>
            <a:solidFill>
              <a:srgbClr val="265F6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85852" y="3262310"/>
            <a:ext cx="7643866" cy="461665"/>
          </a:xfrm>
          <a:prstGeom prst="rect">
            <a:avLst/>
          </a:prstGeom>
          <a:noFill/>
        </p:spPr>
        <p:txBody>
          <a:bodyPr wrap="square" rtlCol="0">
            <a:spAutoFit/>
          </a:bodyPr>
          <a:lstStyle/>
          <a:p>
            <a:pPr algn="ct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“三自”是学生会有别于社团的重要标志</a:t>
            </a:r>
            <a:endPar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pic>
        <p:nvPicPr>
          <p:cNvPr id="5" name="Picture 1"/>
          <p:cNvPicPr>
            <a:picLocks noChangeAspect="1" noChangeArrowheads="1"/>
          </p:cNvPicPr>
          <p:nvPr/>
        </p:nvPicPr>
        <p:blipFill>
          <a:blip r:embed="rId1"/>
          <a:srcRect/>
          <a:stretch>
            <a:fillRect/>
          </a:stretch>
        </p:blipFill>
        <p:spPr bwMode="auto">
          <a:xfrm>
            <a:off x="4500562" y="1000108"/>
            <a:ext cx="3786214" cy="5589093"/>
          </a:xfrm>
          <a:prstGeom prst="rect">
            <a:avLst/>
          </a:prstGeom>
          <a:ln>
            <a:noFill/>
          </a:ln>
          <a:effectLst>
            <a:outerShdw blurRad="190500" algn="tl" rotWithShape="0">
              <a:srgbClr val="000000">
                <a:alpha val="70000"/>
              </a:srgbClr>
            </a:outerShdw>
          </a:effectLst>
        </p:spPr>
      </p:pic>
      <p:sp>
        <p:nvSpPr>
          <p:cNvPr id="8" name="内容占位符 7"/>
          <p:cNvSpPr>
            <a:spLocks noGrp="1"/>
          </p:cNvSpPr>
          <p:nvPr>
            <p:ph idx="1"/>
          </p:nvPr>
        </p:nvSpPr>
        <p:spPr>
          <a:xfrm>
            <a:off x="357158" y="1000108"/>
            <a:ext cx="3500462" cy="5170646"/>
          </a:xfrm>
          <a:prstGeom prst="rect">
            <a:avLst/>
          </a:prstGeom>
        </p:spPr>
        <p:txBody>
          <a:bodyPr wrap="square">
            <a:spAutoFit/>
          </a:bodyPr>
          <a:lstStyle/>
          <a:p>
            <a:pPr marL="0" indent="0" algn="just">
              <a:lnSpc>
                <a:spcPct val="150000"/>
              </a:lnSpc>
              <a:spcBef>
                <a:spcPts val="0"/>
              </a:spcBef>
              <a:buNone/>
            </a:pP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zh-CN" altLang="en-US" sz="2000" b="1" dirty="0" smtClean="0">
                <a:solidFill>
                  <a:srgbClr val="FF0000"/>
                </a:solidFill>
                <a:latin typeface="微软雅黑" panose="020B0503020204020204" pitchFamily="34" charset="-122"/>
                <a:ea typeface="微软雅黑" panose="020B0503020204020204" pitchFamily="34" charset="-122"/>
              </a:rPr>
              <a:t>中华全国学生联合会关于加强和改进高校学生会研究生会建设的指导意见</a:t>
            </a:r>
            <a:r>
              <a:rPr lang="en-US" altLang="zh-CN" sz="2000" b="1" dirty="0" smtClean="0">
                <a:solidFill>
                  <a:srgbClr val="FF0000"/>
                </a:solidFill>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2014</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1</a:t>
            </a:r>
            <a:r>
              <a:rPr lang="zh-CN" altLang="en-US" sz="2000" dirty="0" smtClean="0">
                <a:latin typeface="微软雅黑" panose="020B0503020204020204" pitchFamily="34" charset="-122"/>
                <a:ea typeface="微软雅黑" panose="020B0503020204020204" pitchFamily="34" charset="-122"/>
              </a:rPr>
              <a:t>月共青团中央办公厅 教育部办公厅转发）规定：</a:t>
            </a:r>
            <a:endParaRPr lang="en-US" altLang="zh-CN"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zh-CN" altLang="en-US" sz="2000" dirty="0" smtClean="0">
                <a:latin typeface="微软雅黑" panose="020B0503020204020204" pitchFamily="34" charset="-122"/>
                <a:ea typeface="微软雅黑" panose="020B0503020204020204" pitchFamily="34" charset="-122"/>
              </a:rPr>
              <a:t>       校级学生会组织须明确一名主席团成员负责学生社团工作；已设立校级学生社团联合会的，其主要负责人须由校级学生会组织负责学生社团工作的同学兼任。</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142984"/>
            <a:ext cx="7572375" cy="5166360"/>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ctr">
              <a:lnSpc>
                <a:spcPct val="150000"/>
              </a:lnSpc>
              <a:spcBef>
                <a:spcPts val="1000"/>
              </a:spcBef>
              <a:buNone/>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作为“全体学生的政府”，学生会必须为包括</a:t>
            </a:r>
            <a:endParaRPr lang="en-US" altLang="zh-CN" sz="2400" b="1" dirty="0" smtClean="0">
              <a:solidFill>
                <a:srgbClr val="265F6C"/>
              </a:solidFill>
              <a:latin typeface="微软雅黑" panose="020B0503020204020204" pitchFamily="34" charset="-122"/>
              <a:ea typeface="微软雅黑" panose="020B0503020204020204" pitchFamily="34" charset="-122"/>
              <a:cs typeface="+mj-cs"/>
            </a:endParaRPr>
          </a:p>
          <a:p>
            <a:pPr marL="0" indent="0" algn="ctr">
              <a:lnSpc>
                <a:spcPct val="150000"/>
              </a:lnSpc>
              <a:spcBef>
                <a:spcPts val="0"/>
              </a:spcBef>
              <a:buNone/>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社团在内的全体学生提供普遍的服务。</a:t>
            </a:r>
            <a:endParaRPr lang="zh-CN" altLang="x-none" sz="24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260329"/>
            <a:ext cx="6357982"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2" name="流程图: 可选过程 1"/>
          <p:cNvSpPr/>
          <p:nvPr/>
        </p:nvSpPr>
        <p:spPr>
          <a:xfrm>
            <a:off x="1459230" y="3227001"/>
            <a:ext cx="2489200" cy="864235"/>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公共产品提供者</a:t>
            </a:r>
            <a:endParaRPr lang="zh-CN" altLang="en-US" sz="2400">
              <a:latin typeface="微软雅黑" panose="020B0503020204020204" pitchFamily="34" charset="-122"/>
              <a:ea typeface="微软雅黑" panose="020B0503020204020204" pitchFamily="34" charset="-122"/>
            </a:endParaRPr>
          </a:p>
        </p:txBody>
      </p:sp>
      <p:sp>
        <p:nvSpPr>
          <p:cNvPr id="4" name="流程图: 可选过程 3"/>
          <p:cNvSpPr/>
          <p:nvPr/>
        </p:nvSpPr>
        <p:spPr>
          <a:xfrm>
            <a:off x="1459230" y="4284558"/>
            <a:ext cx="2531745" cy="864235"/>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微软雅黑" panose="020B0503020204020204" pitchFamily="34" charset="-122"/>
                <a:ea typeface="微软雅黑" panose="020B0503020204020204" pitchFamily="34" charset="-122"/>
              </a:rPr>
              <a:t>具体活动组织者</a:t>
            </a:r>
            <a:endParaRPr lang="zh-CN" altLang="en-US" sz="2400">
              <a:latin typeface="微软雅黑" panose="020B0503020204020204" pitchFamily="34" charset="-122"/>
              <a:ea typeface="微软雅黑" panose="020B0503020204020204" pitchFamily="34" charset="-122"/>
            </a:endParaRPr>
          </a:p>
        </p:txBody>
      </p:sp>
      <p:sp>
        <p:nvSpPr>
          <p:cNvPr id="5" name="流程图: 可选过程 4"/>
          <p:cNvSpPr/>
          <p:nvPr/>
        </p:nvSpPr>
        <p:spPr>
          <a:xfrm>
            <a:off x="1459230" y="5353404"/>
            <a:ext cx="2541270" cy="864235"/>
          </a:xfrm>
          <a:prstGeom prst="flowChartAlternateProcess">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pitchFamily="34" charset="-122"/>
                <a:ea typeface="微软雅黑" panose="020B0503020204020204" pitchFamily="34" charset="-122"/>
              </a:rPr>
              <a:t>社团的竞争者</a:t>
            </a:r>
            <a:endParaRPr lang="en-US" altLang="zh-CN" dirty="0"/>
          </a:p>
        </p:txBody>
      </p:sp>
      <p:sp>
        <p:nvSpPr>
          <p:cNvPr id="7" name="乘号 6"/>
          <p:cNvSpPr/>
          <p:nvPr/>
        </p:nvSpPr>
        <p:spPr>
          <a:xfrm>
            <a:off x="3573921" y="4180853"/>
            <a:ext cx="1224280" cy="10801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乘号 7"/>
          <p:cNvSpPr/>
          <p:nvPr/>
        </p:nvSpPr>
        <p:spPr>
          <a:xfrm>
            <a:off x="3597910" y="5254415"/>
            <a:ext cx="1224280" cy="10801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五角星 8"/>
          <p:cNvSpPr/>
          <p:nvPr/>
        </p:nvSpPr>
        <p:spPr>
          <a:xfrm>
            <a:off x="3689344" y="3244848"/>
            <a:ext cx="936625" cy="791845"/>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7"/>
          <p:cNvSpPr txBox="1"/>
          <p:nvPr/>
        </p:nvSpPr>
        <p:spPr>
          <a:xfrm>
            <a:off x="5286380" y="3143248"/>
            <a:ext cx="3000396" cy="2862322"/>
          </a:xfrm>
          <a:prstGeom prst="rect">
            <a:avLst/>
          </a:prstGeom>
        </p:spPr>
        <p:txBody>
          <a:bodyPr vert="horz" wrap="square" lIns="91440" tIns="45720" rIns="91440" bIns="45720" rtlCol="0">
            <a:spAutoFit/>
          </a:bodyPr>
          <a:lstStyle/>
          <a:p>
            <a:pPr marL="0" marR="0" lvl="0" indent="0" algn="just" defTabSz="914400" rtl="0" eaLnBrk="1" latinLnBrk="0" hangingPunct="1">
              <a:lnSpc>
                <a:spcPct val="150000"/>
              </a:lnSpc>
              <a:spcBef>
                <a:spcPts val="0"/>
              </a:spcBef>
              <a:spcAft>
                <a:spcPts val="0"/>
              </a:spcAft>
              <a:buClrTx/>
              <a:buSzTx/>
              <a:buFont typeface="Arial" panose="020B0604020202020204" pitchFamily="34" charset="0"/>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从制度上禁止学生会举办具体活动，从根源上消除了学生会与社团的不该发生的竞争，拓展了社团的发展空间，也激发了社团之间对于优质资源的竞争。</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260" y="1340485"/>
            <a:ext cx="7572375" cy="5166360"/>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ctr">
              <a:lnSpc>
                <a:spcPct val="150000"/>
              </a:lnSpc>
              <a:spcBef>
                <a:spcPts val="1000"/>
              </a:spcBef>
              <a:buNone/>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对学生会本质的正确理解与深刻回归</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a:p>
            <a:pPr marL="0" indent="0" algn="ctr">
              <a:lnSpc>
                <a:spcPct val="150000"/>
              </a:lnSpc>
              <a:spcBef>
                <a:spcPts val="0"/>
              </a:spcBef>
              <a:spcAft>
                <a:spcPts val="1000"/>
              </a:spcAft>
              <a:buNone/>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构建与社团的新型关系</a:t>
            </a:r>
            <a:endParaRPr lang="en-US" altLang="zh-CN" sz="2400" b="1" dirty="0" smtClean="0">
              <a:solidFill>
                <a:srgbClr val="265F6C"/>
              </a:solidFill>
              <a:latin typeface="微软雅黑" panose="020B0503020204020204" pitchFamily="34" charset="-122"/>
              <a:ea typeface="微软雅黑" panose="020B0503020204020204" pitchFamily="34" charset="-122"/>
              <a:cs typeface="+mj-cs"/>
            </a:endParaRPr>
          </a:p>
          <a:p>
            <a:pPr marL="0" indent="0" algn="ctr">
              <a:lnSpc>
                <a:spcPct val="150000"/>
              </a:lnSpc>
              <a:spcBef>
                <a:spcPts val="0"/>
              </a:spcBef>
              <a:spcAft>
                <a:spcPts val="1000"/>
              </a:spcAft>
              <a:buNone/>
            </a:pPr>
            <a:endParaRPr lang="zh-CN" altLang="x-none" sz="20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r>
              <a:rPr lang="zh-CN" altLang="x-none" sz="2000" dirty="0" smtClean="0">
                <a:latin typeface="微软雅黑" panose="020B0503020204020204" pitchFamily="34" charset="-122"/>
                <a:ea typeface="微软雅黑" panose="020B0503020204020204" pitchFamily="34" charset="-122"/>
              </a:rPr>
              <a:t>学生会务必摒弃“自己办活动”这一简单的、狭隘的思维，要树立宏观视野，从思想层面与政策层面引领社团健康成长；</a:t>
            </a:r>
            <a:endParaRPr lang="zh-CN" altLang="x-none" sz="20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r>
              <a:rPr lang="zh-CN" altLang="x-none" sz="2000" dirty="0" smtClean="0">
                <a:latin typeface="微软雅黑" panose="020B0503020204020204" pitchFamily="34" charset="-122"/>
                <a:ea typeface="微软雅黑" panose="020B0503020204020204" pitchFamily="34" charset="-122"/>
              </a:rPr>
              <a:t>学生会务必杜绝领导者心态和急功近利政绩观，要继续“简政放权”，不向社团摊派任务，不与社团争夺业务；</a:t>
            </a:r>
            <a:endParaRPr lang="zh-CN" altLang="x-none" sz="20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r>
              <a:rPr lang="zh-CN" altLang="x-none" sz="2000" dirty="0" smtClean="0">
                <a:latin typeface="微软雅黑" panose="020B0503020204020204" pitchFamily="34" charset="-122"/>
                <a:ea typeface="微软雅黑" panose="020B0503020204020204" pitchFamily="34" charset="-122"/>
              </a:rPr>
              <a:t>学生会干部务必扑下身子，深入学生社团，了解需求，破解制约社团发展的难题。</a:t>
            </a: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260329"/>
            <a:ext cx="6357982"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14348" y="1142984"/>
            <a:ext cx="7572428" cy="5143536"/>
          </a:xfrm>
        </p:spPr>
        <p:txBody>
          <a:bodyPr>
            <a:normAutofit/>
          </a:bodyPr>
          <a:lstStyle/>
          <a:p>
            <a:pPr>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574"/>
            <a:ext cx="6357982" cy="642942"/>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428596" y="3071810"/>
          <a:ext cx="4071966" cy="2357454"/>
        </p:xfrm>
        <a:graphic>
          <a:graphicData uri="http://schemas.openxmlformats.org/drawingml/2006/table">
            <a:tbl>
              <a:tblPr/>
              <a:tblGrid>
                <a:gridCol w="1500198"/>
                <a:gridCol w="2571768"/>
              </a:tblGrid>
              <a:tr h="785818">
                <a:tc rowSpan="3">
                  <a:txBody>
                    <a:bodyPr/>
                    <a:lstStyle/>
                    <a:p>
                      <a:pPr algn="ctr">
                        <a:spcAft>
                          <a:spcPts val="0"/>
                        </a:spcAft>
                      </a:pPr>
                      <a:r>
                        <a:rPr lang="zh-CN" sz="2000" b="1" kern="100" dirty="0">
                          <a:solidFill>
                            <a:srgbClr val="000000"/>
                          </a:solidFill>
                          <a:latin typeface="微软雅黑" panose="020B0503020204020204" pitchFamily="34" charset="-122"/>
                          <a:ea typeface="微软雅黑" panose="020B0503020204020204" pitchFamily="34" charset="-122"/>
                          <a:cs typeface="Times New Roman" panose="02020603050405020304"/>
                        </a:rPr>
                        <a:t>科技创新部</a:t>
                      </a:r>
                      <a:endParaRPr lang="zh-CN" sz="2000" b="1" kern="100" dirty="0">
                        <a:latin typeface="微软雅黑" panose="020B0503020204020204" pitchFamily="34" charset="-122"/>
                        <a:ea typeface="微软雅黑" panose="020B0503020204020204" pitchFamily="34"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大学生科技创新协会</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5818">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创行团队</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85818">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电子科技协会</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矩形 4"/>
          <p:cNvSpPr/>
          <p:nvPr/>
        </p:nvSpPr>
        <p:spPr>
          <a:xfrm>
            <a:off x="857224" y="1650635"/>
            <a:ext cx="7215238" cy="1143903"/>
          </a:xfrm>
          <a:prstGeom prst="rect">
            <a:avLst/>
          </a:prstGeom>
        </p:spPr>
        <p:txBody>
          <a:bodyPr wrap="square">
            <a:spAutoFit/>
          </a:bodyPr>
          <a:lstStyle/>
          <a:p>
            <a:pPr algn="just">
              <a:lnSpc>
                <a:spcPct val="150000"/>
              </a:lnSpc>
              <a:buNone/>
            </a:pPr>
            <a:r>
              <a:rPr lang="en-US" sz="2000" b="1" dirty="0" smtClean="0">
                <a:latin typeface="微软雅黑" panose="020B0503020204020204" pitchFamily="34" charset="-122"/>
                <a:ea typeface="微软雅黑" panose="020B0503020204020204" pitchFamily="34" charset="-122"/>
              </a:rPr>
              <a:t>  1</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分类指导制度</a:t>
            </a:r>
            <a:endParaRPr lang="zh-CN" altLang="en-US" sz="2000" b="1" dirty="0" smtClean="0">
              <a:latin typeface="微软雅黑" panose="020B0503020204020204" pitchFamily="34" charset="-122"/>
              <a:ea typeface="微软雅黑" panose="020B0503020204020204" pitchFamily="34" charset="-122"/>
            </a:endParaRPr>
          </a:p>
          <a:p>
            <a:pPr algn="ctr">
              <a:lnSpc>
                <a:spcPct val="150000"/>
              </a:lnSpc>
              <a:spcBef>
                <a:spcPts val="1000"/>
              </a:spcBef>
              <a:buNone/>
            </a:pPr>
            <a:r>
              <a:rPr lang="zh-CN" altLang="en-US" sz="2000" b="1" dirty="0" smtClean="0">
                <a:solidFill>
                  <a:srgbClr val="265F6C"/>
                </a:solidFill>
                <a:latin typeface="微软雅黑" panose="020B0503020204020204" pitchFamily="34" charset="-122"/>
                <a:ea typeface="微软雅黑" panose="020B0503020204020204" pitchFamily="34" charset="-122"/>
                <a:cs typeface="+mj-cs"/>
              </a:rPr>
              <a:t>学生会各业务部门指导与自身业务性质相近的社团</a:t>
            </a:r>
            <a:endParaRPr lang="zh-CN" altLang="en-US" sz="2000" b="1" dirty="0" smtClean="0">
              <a:solidFill>
                <a:srgbClr val="265F6C"/>
              </a:solidFill>
              <a:latin typeface="微软雅黑" panose="020B0503020204020204" pitchFamily="34" charset="-122"/>
              <a:ea typeface="微软雅黑" panose="020B0503020204020204" pitchFamily="34" charset="-122"/>
              <a:cs typeface="+mj-cs"/>
            </a:endParaRPr>
          </a:p>
        </p:txBody>
      </p:sp>
      <p:graphicFrame>
        <p:nvGraphicFramePr>
          <p:cNvPr id="7" name="表格 6"/>
          <p:cNvGraphicFramePr>
            <a:graphicFrameLocks noGrp="1"/>
          </p:cNvGraphicFramePr>
          <p:nvPr/>
        </p:nvGraphicFramePr>
        <p:xfrm>
          <a:off x="4643438" y="3071810"/>
          <a:ext cx="4071966" cy="2357134"/>
        </p:xfrm>
        <a:graphic>
          <a:graphicData uri="http://schemas.openxmlformats.org/drawingml/2006/table">
            <a:tbl>
              <a:tblPr/>
              <a:tblGrid>
                <a:gridCol w="1428760"/>
                <a:gridCol w="2643206"/>
              </a:tblGrid>
              <a:tr h="471491">
                <a:tc rowSpan="5">
                  <a:txBody>
                    <a:bodyPr/>
                    <a:lstStyle/>
                    <a:p>
                      <a:pPr algn="ctr">
                        <a:spcAft>
                          <a:spcPts val="0"/>
                        </a:spcAft>
                      </a:pPr>
                      <a:r>
                        <a:rPr lang="zh-CN"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志</a:t>
                      </a:r>
                      <a:r>
                        <a:rPr lang="zh-CN" altLang="en-US"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愿者</a:t>
                      </a:r>
                      <a:endParaRPr lang="en-US" altLang="zh-CN"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spcAft>
                          <a:spcPts val="0"/>
                        </a:spcAft>
                      </a:pPr>
                      <a:r>
                        <a:rPr lang="zh-CN"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工</a:t>
                      </a:r>
                      <a:r>
                        <a:rPr lang="zh-CN" altLang="en-US"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作</a:t>
                      </a:r>
                      <a:r>
                        <a:rPr lang="zh-CN" sz="2000" b="1" kern="100" dirty="0" smtClean="0">
                          <a:solidFill>
                            <a:srgbClr val="000000"/>
                          </a:solidFill>
                          <a:latin typeface="微软雅黑" panose="020B0503020204020204" pitchFamily="34" charset="-122"/>
                          <a:ea typeface="微软雅黑" panose="020B0503020204020204" pitchFamily="34" charset="-122"/>
                          <a:cs typeface="Times New Roman" panose="02020603050405020304"/>
                        </a:rPr>
                        <a:t>部</a:t>
                      </a:r>
                      <a:endParaRPr lang="zh-CN" sz="2000" b="1" kern="100" dirty="0">
                        <a:latin typeface="微软雅黑" panose="020B0503020204020204" pitchFamily="34" charset="-122"/>
                        <a:ea typeface="微软雅黑" panose="020B0503020204020204" pitchFamily="34"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爱心助学服务社</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1491">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爱心同盟</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1491">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“萤火虫”爱心社</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1170">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青年志愿者服务团</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71491">
                <a:tc vMerge="1">
                  <a:tcPr/>
                </a:tc>
                <a:tc>
                  <a:txBody>
                    <a:bodyPr/>
                    <a:lstStyle/>
                    <a:p>
                      <a:pPr algn="ctr">
                        <a:spcAft>
                          <a:spcPts val="0"/>
                        </a:spcAft>
                      </a:pPr>
                      <a:r>
                        <a:rPr lang="zh-CN" sz="2000" b="1" kern="100" dirty="0">
                          <a:solidFill>
                            <a:srgbClr val="000000"/>
                          </a:solidFill>
                          <a:latin typeface="锐字云字库宋黑体1.0" pitchFamily="2" charset="-122"/>
                          <a:ea typeface="锐字云字库宋黑体1.0" pitchFamily="2" charset="-122"/>
                          <a:cs typeface="Times New Roman" panose="02020603050405020304"/>
                        </a:rPr>
                        <a:t>明德青年志愿者协会</a:t>
                      </a:r>
                      <a:endParaRPr lang="zh-CN" sz="2000" b="1" kern="100" dirty="0">
                        <a:latin typeface="锐字云字库宋黑体1.0" pitchFamily="2" charset="-122"/>
                        <a:ea typeface="锐字云字库宋黑体1.0" pitchFamily="2" charset="-122"/>
                        <a:cs typeface="Times New Roman" panose="02020603050405020304"/>
                      </a:endParaRPr>
                    </a:p>
                  </a:txBody>
                  <a:tcPr marL="63795" marR="637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763375" y="2709859"/>
            <a:ext cx="1556676" cy="683577"/>
            <a:chOff x="76" y="1687"/>
            <a:chExt cx="1651" cy="725"/>
          </a:xfrm>
          <a:solidFill>
            <a:schemeClr val="accent6">
              <a:lumMod val="75000"/>
            </a:schemeClr>
          </a:solidFill>
        </p:grpSpPr>
        <p:sp>
          <p:nvSpPr>
            <p:cNvPr id="9" name="Oval 5"/>
            <p:cNvSpPr>
              <a:spLocks noChangeArrowheads="1"/>
            </p:cNvSpPr>
            <p:nvPr/>
          </p:nvSpPr>
          <p:spPr bwMode="auto">
            <a:xfrm>
              <a:off x="231" y="1687"/>
              <a:ext cx="204"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Freeform 6"/>
            <p:cNvSpPr/>
            <p:nvPr/>
          </p:nvSpPr>
          <p:spPr bwMode="auto">
            <a:xfrm>
              <a:off x="76" y="1931"/>
              <a:ext cx="522" cy="481"/>
            </a:xfrm>
            <a:custGeom>
              <a:avLst/>
              <a:gdLst>
                <a:gd name="T0" fmla="*/ 108 w 128"/>
                <a:gd name="T1" fmla="*/ 5 h 118"/>
                <a:gd name="T2" fmla="*/ 64 w 128"/>
                <a:gd name="T3" fmla="*/ 1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1" y="2"/>
                    <a:pt x="20" y="5"/>
                  </a:cubicBezTo>
                  <a:cubicBezTo>
                    <a:pt x="7" y="10"/>
                    <a:pt x="0" y="21"/>
                    <a:pt x="0" y="37"/>
                  </a:cubicBezTo>
                  <a:cubicBezTo>
                    <a:pt x="0" y="52"/>
                    <a:pt x="5" y="78"/>
                    <a:pt x="15" y="114"/>
                  </a:cubicBezTo>
                  <a:cubicBezTo>
                    <a:pt x="15" y="116"/>
                    <a:pt x="18" y="118"/>
                    <a:pt x="20" y="118"/>
                  </a:cubicBezTo>
                  <a:cubicBezTo>
                    <a:pt x="108" y="118"/>
                    <a:pt x="108" y="118"/>
                    <a:pt x="108" y="118"/>
                  </a:cubicBezTo>
                  <a:cubicBezTo>
                    <a:pt x="110" y="118"/>
                    <a:pt x="113"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Oval 9"/>
            <p:cNvSpPr>
              <a:spLocks noChangeArrowheads="1"/>
            </p:cNvSpPr>
            <p:nvPr/>
          </p:nvSpPr>
          <p:spPr bwMode="auto">
            <a:xfrm>
              <a:off x="1356"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0"/>
            <p:cNvSpPr/>
            <p:nvPr/>
          </p:nvSpPr>
          <p:spPr bwMode="auto">
            <a:xfrm>
              <a:off x="1205" y="1931"/>
              <a:ext cx="522" cy="481"/>
            </a:xfrm>
            <a:custGeom>
              <a:avLst/>
              <a:gdLst>
                <a:gd name="T0" fmla="*/ 108 w 128"/>
                <a:gd name="T1" fmla="*/ 5 h 118"/>
                <a:gd name="T2" fmla="*/ 64 w 128"/>
                <a:gd name="T3" fmla="*/ 1 h 118"/>
                <a:gd name="T4" fmla="*/ 19 w 128"/>
                <a:gd name="T5" fmla="*/ 5 h 118"/>
                <a:gd name="T6" fmla="*/ 0 w 128"/>
                <a:gd name="T7" fmla="*/ 37 h 118"/>
                <a:gd name="T8" fmla="*/ 14 w 128"/>
                <a:gd name="T9" fmla="*/ 114 h 118"/>
                <a:gd name="T10" fmla="*/ 20 w 128"/>
                <a:gd name="T11" fmla="*/ 118 h 118"/>
                <a:gd name="T12" fmla="*/ 107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0" y="2"/>
                    <a:pt x="19" y="5"/>
                  </a:cubicBezTo>
                  <a:cubicBezTo>
                    <a:pt x="7" y="10"/>
                    <a:pt x="0" y="21"/>
                    <a:pt x="0" y="37"/>
                  </a:cubicBezTo>
                  <a:cubicBezTo>
                    <a:pt x="0" y="52"/>
                    <a:pt x="5" y="78"/>
                    <a:pt x="14" y="114"/>
                  </a:cubicBezTo>
                  <a:cubicBezTo>
                    <a:pt x="15" y="116"/>
                    <a:pt x="17" y="118"/>
                    <a:pt x="20" y="118"/>
                  </a:cubicBezTo>
                  <a:cubicBezTo>
                    <a:pt x="107" y="118"/>
                    <a:pt x="107" y="118"/>
                    <a:pt x="107" y="118"/>
                  </a:cubicBezTo>
                  <a:cubicBezTo>
                    <a:pt x="110" y="118"/>
                    <a:pt x="112"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3" name="Group 4"/>
          <p:cNvGrpSpPr>
            <a:grpSpLocks noChangeAspect="1"/>
          </p:cNvGrpSpPr>
          <p:nvPr/>
        </p:nvGrpSpPr>
        <p:grpSpPr bwMode="auto">
          <a:xfrm>
            <a:off x="1754840" y="3745555"/>
            <a:ext cx="1556676" cy="683577"/>
            <a:chOff x="76" y="1687"/>
            <a:chExt cx="1651" cy="725"/>
          </a:xfrm>
          <a:solidFill>
            <a:schemeClr val="accent6">
              <a:lumMod val="75000"/>
            </a:schemeClr>
          </a:solidFill>
        </p:grpSpPr>
        <p:sp>
          <p:nvSpPr>
            <p:cNvPr id="16" name="Oval 5"/>
            <p:cNvSpPr>
              <a:spLocks noChangeArrowheads="1"/>
            </p:cNvSpPr>
            <p:nvPr/>
          </p:nvSpPr>
          <p:spPr bwMode="auto">
            <a:xfrm>
              <a:off x="231" y="1687"/>
              <a:ext cx="204"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Freeform 6"/>
            <p:cNvSpPr/>
            <p:nvPr/>
          </p:nvSpPr>
          <p:spPr bwMode="auto">
            <a:xfrm>
              <a:off x="76" y="1931"/>
              <a:ext cx="522" cy="481"/>
            </a:xfrm>
            <a:custGeom>
              <a:avLst/>
              <a:gdLst>
                <a:gd name="T0" fmla="*/ 108 w 128"/>
                <a:gd name="T1" fmla="*/ 5 h 118"/>
                <a:gd name="T2" fmla="*/ 64 w 128"/>
                <a:gd name="T3" fmla="*/ 1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1" y="2"/>
                    <a:pt x="20" y="5"/>
                  </a:cubicBezTo>
                  <a:cubicBezTo>
                    <a:pt x="7" y="10"/>
                    <a:pt x="0" y="21"/>
                    <a:pt x="0" y="37"/>
                  </a:cubicBezTo>
                  <a:cubicBezTo>
                    <a:pt x="0" y="52"/>
                    <a:pt x="5" y="78"/>
                    <a:pt x="15" y="114"/>
                  </a:cubicBezTo>
                  <a:cubicBezTo>
                    <a:pt x="15" y="116"/>
                    <a:pt x="18" y="118"/>
                    <a:pt x="20" y="118"/>
                  </a:cubicBezTo>
                  <a:cubicBezTo>
                    <a:pt x="108" y="118"/>
                    <a:pt x="108" y="118"/>
                    <a:pt x="108" y="118"/>
                  </a:cubicBezTo>
                  <a:cubicBezTo>
                    <a:pt x="110" y="118"/>
                    <a:pt x="113"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8"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 name="Oval 9"/>
            <p:cNvSpPr>
              <a:spLocks noChangeArrowheads="1"/>
            </p:cNvSpPr>
            <p:nvPr/>
          </p:nvSpPr>
          <p:spPr bwMode="auto">
            <a:xfrm>
              <a:off x="1356"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Freeform 10"/>
            <p:cNvSpPr/>
            <p:nvPr/>
          </p:nvSpPr>
          <p:spPr bwMode="auto">
            <a:xfrm>
              <a:off x="1205" y="1931"/>
              <a:ext cx="522" cy="481"/>
            </a:xfrm>
            <a:custGeom>
              <a:avLst/>
              <a:gdLst>
                <a:gd name="T0" fmla="*/ 108 w 128"/>
                <a:gd name="T1" fmla="*/ 5 h 118"/>
                <a:gd name="T2" fmla="*/ 64 w 128"/>
                <a:gd name="T3" fmla="*/ 1 h 118"/>
                <a:gd name="T4" fmla="*/ 19 w 128"/>
                <a:gd name="T5" fmla="*/ 5 h 118"/>
                <a:gd name="T6" fmla="*/ 0 w 128"/>
                <a:gd name="T7" fmla="*/ 37 h 118"/>
                <a:gd name="T8" fmla="*/ 14 w 128"/>
                <a:gd name="T9" fmla="*/ 114 h 118"/>
                <a:gd name="T10" fmla="*/ 20 w 128"/>
                <a:gd name="T11" fmla="*/ 118 h 118"/>
                <a:gd name="T12" fmla="*/ 107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0" y="2"/>
                    <a:pt x="19" y="5"/>
                  </a:cubicBezTo>
                  <a:cubicBezTo>
                    <a:pt x="7" y="10"/>
                    <a:pt x="0" y="21"/>
                    <a:pt x="0" y="37"/>
                  </a:cubicBezTo>
                  <a:cubicBezTo>
                    <a:pt x="0" y="52"/>
                    <a:pt x="5" y="78"/>
                    <a:pt x="14" y="114"/>
                  </a:cubicBezTo>
                  <a:cubicBezTo>
                    <a:pt x="15" y="116"/>
                    <a:pt x="17" y="118"/>
                    <a:pt x="20" y="118"/>
                  </a:cubicBezTo>
                  <a:cubicBezTo>
                    <a:pt x="107" y="118"/>
                    <a:pt x="107" y="118"/>
                    <a:pt x="107" y="118"/>
                  </a:cubicBezTo>
                  <a:cubicBezTo>
                    <a:pt x="110" y="118"/>
                    <a:pt x="112"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 name="Group 4"/>
          <p:cNvGrpSpPr>
            <a:grpSpLocks noChangeAspect="1"/>
          </p:cNvGrpSpPr>
          <p:nvPr/>
        </p:nvGrpSpPr>
        <p:grpSpPr bwMode="auto">
          <a:xfrm>
            <a:off x="5651825" y="2709859"/>
            <a:ext cx="1556676" cy="683577"/>
            <a:chOff x="76" y="1687"/>
            <a:chExt cx="1651" cy="725"/>
          </a:xfrm>
          <a:solidFill>
            <a:srgbClr val="00B050"/>
          </a:solidFill>
        </p:grpSpPr>
        <p:sp>
          <p:nvSpPr>
            <p:cNvPr id="23" name="Oval 5"/>
            <p:cNvSpPr>
              <a:spLocks noChangeArrowheads="1"/>
            </p:cNvSpPr>
            <p:nvPr/>
          </p:nvSpPr>
          <p:spPr bwMode="auto">
            <a:xfrm>
              <a:off x="231" y="1687"/>
              <a:ext cx="204"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
            <p:cNvSpPr/>
            <p:nvPr/>
          </p:nvSpPr>
          <p:spPr bwMode="auto">
            <a:xfrm>
              <a:off x="76" y="1931"/>
              <a:ext cx="522" cy="481"/>
            </a:xfrm>
            <a:custGeom>
              <a:avLst/>
              <a:gdLst>
                <a:gd name="T0" fmla="*/ 108 w 128"/>
                <a:gd name="T1" fmla="*/ 5 h 118"/>
                <a:gd name="T2" fmla="*/ 64 w 128"/>
                <a:gd name="T3" fmla="*/ 1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1" y="2"/>
                    <a:pt x="20" y="5"/>
                  </a:cubicBezTo>
                  <a:cubicBezTo>
                    <a:pt x="7" y="10"/>
                    <a:pt x="0" y="21"/>
                    <a:pt x="0" y="37"/>
                  </a:cubicBezTo>
                  <a:cubicBezTo>
                    <a:pt x="0" y="52"/>
                    <a:pt x="5" y="78"/>
                    <a:pt x="15" y="114"/>
                  </a:cubicBezTo>
                  <a:cubicBezTo>
                    <a:pt x="15" y="116"/>
                    <a:pt x="18" y="118"/>
                    <a:pt x="20" y="118"/>
                  </a:cubicBezTo>
                  <a:cubicBezTo>
                    <a:pt x="108" y="118"/>
                    <a:pt x="108" y="118"/>
                    <a:pt x="108" y="118"/>
                  </a:cubicBezTo>
                  <a:cubicBezTo>
                    <a:pt x="110" y="118"/>
                    <a:pt x="113"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Oval 9"/>
            <p:cNvSpPr>
              <a:spLocks noChangeArrowheads="1"/>
            </p:cNvSpPr>
            <p:nvPr/>
          </p:nvSpPr>
          <p:spPr bwMode="auto">
            <a:xfrm>
              <a:off x="1356"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10"/>
            <p:cNvSpPr/>
            <p:nvPr/>
          </p:nvSpPr>
          <p:spPr bwMode="auto">
            <a:xfrm>
              <a:off x="1205" y="1931"/>
              <a:ext cx="522" cy="481"/>
            </a:xfrm>
            <a:custGeom>
              <a:avLst/>
              <a:gdLst>
                <a:gd name="T0" fmla="*/ 108 w 128"/>
                <a:gd name="T1" fmla="*/ 5 h 118"/>
                <a:gd name="T2" fmla="*/ 64 w 128"/>
                <a:gd name="T3" fmla="*/ 1 h 118"/>
                <a:gd name="T4" fmla="*/ 19 w 128"/>
                <a:gd name="T5" fmla="*/ 5 h 118"/>
                <a:gd name="T6" fmla="*/ 0 w 128"/>
                <a:gd name="T7" fmla="*/ 37 h 118"/>
                <a:gd name="T8" fmla="*/ 14 w 128"/>
                <a:gd name="T9" fmla="*/ 114 h 118"/>
                <a:gd name="T10" fmla="*/ 20 w 128"/>
                <a:gd name="T11" fmla="*/ 118 h 118"/>
                <a:gd name="T12" fmla="*/ 107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0" y="2"/>
                    <a:pt x="19" y="5"/>
                  </a:cubicBezTo>
                  <a:cubicBezTo>
                    <a:pt x="7" y="10"/>
                    <a:pt x="0" y="21"/>
                    <a:pt x="0" y="37"/>
                  </a:cubicBezTo>
                  <a:cubicBezTo>
                    <a:pt x="0" y="52"/>
                    <a:pt x="5" y="78"/>
                    <a:pt x="14" y="114"/>
                  </a:cubicBezTo>
                  <a:cubicBezTo>
                    <a:pt x="15" y="116"/>
                    <a:pt x="17" y="118"/>
                    <a:pt x="20" y="118"/>
                  </a:cubicBezTo>
                  <a:cubicBezTo>
                    <a:pt x="107" y="118"/>
                    <a:pt x="107" y="118"/>
                    <a:pt x="107" y="118"/>
                  </a:cubicBezTo>
                  <a:cubicBezTo>
                    <a:pt x="110" y="118"/>
                    <a:pt x="112"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 name="Group 4"/>
          <p:cNvGrpSpPr>
            <a:grpSpLocks noChangeAspect="1"/>
          </p:cNvGrpSpPr>
          <p:nvPr/>
        </p:nvGrpSpPr>
        <p:grpSpPr bwMode="auto">
          <a:xfrm>
            <a:off x="5683930" y="3745555"/>
            <a:ext cx="1556676" cy="683577"/>
            <a:chOff x="76" y="1687"/>
            <a:chExt cx="1651" cy="725"/>
          </a:xfrm>
          <a:solidFill>
            <a:srgbClr val="00B050"/>
          </a:solidFill>
        </p:grpSpPr>
        <p:sp>
          <p:nvSpPr>
            <p:cNvPr id="30" name="Oval 5"/>
            <p:cNvSpPr>
              <a:spLocks noChangeArrowheads="1"/>
            </p:cNvSpPr>
            <p:nvPr/>
          </p:nvSpPr>
          <p:spPr bwMode="auto">
            <a:xfrm>
              <a:off x="231" y="1687"/>
              <a:ext cx="204"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1" name="Freeform 6"/>
            <p:cNvSpPr/>
            <p:nvPr/>
          </p:nvSpPr>
          <p:spPr bwMode="auto">
            <a:xfrm>
              <a:off x="76" y="1931"/>
              <a:ext cx="522" cy="481"/>
            </a:xfrm>
            <a:custGeom>
              <a:avLst/>
              <a:gdLst>
                <a:gd name="T0" fmla="*/ 108 w 128"/>
                <a:gd name="T1" fmla="*/ 5 h 118"/>
                <a:gd name="T2" fmla="*/ 64 w 128"/>
                <a:gd name="T3" fmla="*/ 1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1" y="2"/>
                    <a:pt x="20" y="5"/>
                  </a:cubicBezTo>
                  <a:cubicBezTo>
                    <a:pt x="7" y="10"/>
                    <a:pt x="0" y="21"/>
                    <a:pt x="0" y="37"/>
                  </a:cubicBezTo>
                  <a:cubicBezTo>
                    <a:pt x="0" y="52"/>
                    <a:pt x="5" y="78"/>
                    <a:pt x="15" y="114"/>
                  </a:cubicBezTo>
                  <a:cubicBezTo>
                    <a:pt x="15" y="116"/>
                    <a:pt x="18" y="118"/>
                    <a:pt x="20" y="118"/>
                  </a:cubicBezTo>
                  <a:cubicBezTo>
                    <a:pt x="108" y="118"/>
                    <a:pt x="108" y="118"/>
                    <a:pt x="108" y="118"/>
                  </a:cubicBezTo>
                  <a:cubicBezTo>
                    <a:pt x="110" y="118"/>
                    <a:pt x="113"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2"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3"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4" name="Oval 9"/>
            <p:cNvSpPr>
              <a:spLocks noChangeArrowheads="1"/>
            </p:cNvSpPr>
            <p:nvPr/>
          </p:nvSpPr>
          <p:spPr bwMode="auto">
            <a:xfrm>
              <a:off x="1356"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5" name="Freeform 10"/>
            <p:cNvSpPr/>
            <p:nvPr/>
          </p:nvSpPr>
          <p:spPr bwMode="auto">
            <a:xfrm>
              <a:off x="1205" y="1931"/>
              <a:ext cx="522" cy="481"/>
            </a:xfrm>
            <a:custGeom>
              <a:avLst/>
              <a:gdLst>
                <a:gd name="T0" fmla="*/ 108 w 128"/>
                <a:gd name="T1" fmla="*/ 5 h 118"/>
                <a:gd name="T2" fmla="*/ 64 w 128"/>
                <a:gd name="T3" fmla="*/ 1 h 118"/>
                <a:gd name="T4" fmla="*/ 19 w 128"/>
                <a:gd name="T5" fmla="*/ 5 h 118"/>
                <a:gd name="T6" fmla="*/ 0 w 128"/>
                <a:gd name="T7" fmla="*/ 37 h 118"/>
                <a:gd name="T8" fmla="*/ 14 w 128"/>
                <a:gd name="T9" fmla="*/ 114 h 118"/>
                <a:gd name="T10" fmla="*/ 20 w 128"/>
                <a:gd name="T11" fmla="*/ 118 h 118"/>
                <a:gd name="T12" fmla="*/ 107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0" y="2"/>
                    <a:pt x="19" y="5"/>
                  </a:cubicBezTo>
                  <a:cubicBezTo>
                    <a:pt x="7" y="10"/>
                    <a:pt x="0" y="21"/>
                    <a:pt x="0" y="37"/>
                  </a:cubicBezTo>
                  <a:cubicBezTo>
                    <a:pt x="0" y="52"/>
                    <a:pt x="5" y="78"/>
                    <a:pt x="14" y="114"/>
                  </a:cubicBezTo>
                  <a:cubicBezTo>
                    <a:pt x="15" y="116"/>
                    <a:pt x="17" y="118"/>
                    <a:pt x="20" y="118"/>
                  </a:cubicBezTo>
                  <a:cubicBezTo>
                    <a:pt x="107" y="118"/>
                    <a:pt x="107" y="118"/>
                    <a:pt x="107" y="118"/>
                  </a:cubicBezTo>
                  <a:cubicBezTo>
                    <a:pt x="110" y="118"/>
                    <a:pt x="112"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36" name="圆角矩形 35"/>
          <p:cNvSpPr/>
          <p:nvPr/>
        </p:nvSpPr>
        <p:spPr>
          <a:xfrm>
            <a:off x="1500166" y="2357430"/>
            <a:ext cx="2071702" cy="2571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5421318" y="2357430"/>
            <a:ext cx="2071702" cy="2571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635104" y="5214950"/>
            <a:ext cx="1785950" cy="523220"/>
          </a:xfrm>
          <a:prstGeom prst="rect">
            <a:avLst/>
          </a:prstGeom>
          <a:noFill/>
        </p:spPr>
        <p:txBody>
          <a:bodyPr wrap="square" rtlCol="0">
            <a:spAutoFit/>
          </a:bodyPr>
          <a:lstStyle/>
          <a:p>
            <a:pPr algn="ctr"/>
            <a:r>
              <a:rPr lang="zh-CN" altLang="en-US" sz="2800" b="1" dirty="0" smtClean="0">
                <a:latin typeface="方正小标宋简体" panose="03000509000000000000" pitchFamily="65" charset="-122"/>
                <a:ea typeface="方正小标宋简体" panose="03000509000000000000" pitchFamily="65" charset="-122"/>
              </a:rPr>
              <a:t>学生会</a:t>
            </a:r>
            <a:endParaRPr lang="zh-CN" altLang="en-US" sz="2800" b="1" dirty="0">
              <a:latin typeface="方正小标宋简体" panose="03000509000000000000" pitchFamily="65" charset="-122"/>
              <a:ea typeface="方正小标宋简体" panose="03000509000000000000" pitchFamily="65" charset="-122"/>
            </a:endParaRPr>
          </a:p>
        </p:txBody>
      </p:sp>
      <p:sp>
        <p:nvSpPr>
          <p:cNvPr id="40" name="TextBox 39"/>
          <p:cNvSpPr txBox="1"/>
          <p:nvPr/>
        </p:nvSpPr>
        <p:spPr>
          <a:xfrm>
            <a:off x="5635632" y="5143512"/>
            <a:ext cx="1785950" cy="523220"/>
          </a:xfrm>
          <a:prstGeom prst="rect">
            <a:avLst/>
          </a:prstGeom>
          <a:noFill/>
        </p:spPr>
        <p:txBody>
          <a:bodyPr wrap="square" rtlCol="0">
            <a:spAutoFit/>
          </a:bodyPr>
          <a:lstStyle/>
          <a:p>
            <a:pPr algn="ctr"/>
            <a:r>
              <a:rPr lang="zh-CN" altLang="en-US" sz="2800" b="1" dirty="0" smtClean="0">
                <a:latin typeface="方正小标宋简体" panose="03000509000000000000" pitchFamily="65" charset="-122"/>
                <a:ea typeface="方正小标宋简体" panose="03000509000000000000" pitchFamily="65" charset="-122"/>
              </a:rPr>
              <a:t>社团</a:t>
            </a:r>
            <a:endParaRPr lang="zh-CN" altLang="en-US" sz="2800" b="1" dirty="0">
              <a:latin typeface="方正小标宋简体" panose="03000509000000000000" pitchFamily="65" charset="-122"/>
              <a:ea typeface="方正小标宋简体" panose="03000509000000000000" pitchFamily="65" charset="-122"/>
            </a:endParaRPr>
          </a:p>
        </p:txBody>
      </p:sp>
      <p:sp>
        <p:nvSpPr>
          <p:cNvPr id="41" name="右箭头 40"/>
          <p:cNvSpPr/>
          <p:nvPr/>
        </p:nvSpPr>
        <p:spPr>
          <a:xfrm>
            <a:off x="3706806" y="2786058"/>
            <a:ext cx="1428760" cy="42862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flipH="1">
            <a:off x="3706806" y="4000504"/>
            <a:ext cx="1428760" cy="42862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892632" y="3702610"/>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支持配合</a:t>
            </a:r>
            <a:endParaRPr lang="zh-CN" altLang="en-US" dirty="0"/>
          </a:p>
        </p:txBody>
      </p:sp>
      <p:sp>
        <p:nvSpPr>
          <p:cNvPr id="44" name="矩形 43"/>
          <p:cNvSpPr/>
          <p:nvPr/>
        </p:nvSpPr>
        <p:spPr>
          <a:xfrm>
            <a:off x="3892632" y="2488164"/>
            <a:ext cx="1107996"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指导帮助</a:t>
            </a:r>
            <a:endParaRPr lang="zh-CN" altLang="en-US" dirty="0"/>
          </a:p>
        </p:txBody>
      </p:sp>
      <p:sp>
        <p:nvSpPr>
          <p:cNvPr id="45" name="矩形 44"/>
          <p:cNvSpPr/>
          <p:nvPr/>
        </p:nvSpPr>
        <p:spPr>
          <a:xfrm>
            <a:off x="5582989" y="4500570"/>
            <a:ext cx="1800493" cy="369332"/>
          </a:xfrm>
          <a:prstGeom prst="rect">
            <a:avLst/>
          </a:prstGeom>
        </p:spPr>
        <p:txBody>
          <a:bodyPr wrap="none">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人才、专业优势</a:t>
            </a:r>
            <a:endParaRPr lang="zh-CN" altLang="en-US" dirty="0">
              <a:solidFill>
                <a:schemeClr val="bg1">
                  <a:lumMod val="50000"/>
                </a:schemeClr>
              </a:solidFill>
            </a:endParaRPr>
          </a:p>
        </p:txBody>
      </p:sp>
      <p:sp>
        <p:nvSpPr>
          <p:cNvPr id="46" name="矩形 45"/>
          <p:cNvSpPr/>
          <p:nvPr/>
        </p:nvSpPr>
        <p:spPr>
          <a:xfrm>
            <a:off x="1628499" y="4500570"/>
            <a:ext cx="1800493" cy="369332"/>
          </a:xfrm>
          <a:prstGeom prst="rect">
            <a:avLst/>
          </a:prstGeom>
        </p:spPr>
        <p:txBody>
          <a:bodyPr wrap="none">
            <a:spAutoFit/>
          </a:bodyPr>
          <a:lstStyle/>
          <a:p>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政策、项目资源</a:t>
            </a:r>
            <a:endParaRPr lang="zh-CN" altLang="en-US" dirty="0">
              <a:solidFill>
                <a:schemeClr val="bg1">
                  <a:lumMod val="50000"/>
                </a:schemeClr>
              </a:solidFill>
            </a:endParaRPr>
          </a:p>
        </p:txBody>
      </p:sp>
      <p:sp>
        <p:nvSpPr>
          <p:cNvPr id="47" name="标题 1"/>
          <p:cNvSpPr txBox="1"/>
          <p:nvPr/>
        </p:nvSpPr>
        <p:spPr>
          <a:xfrm>
            <a:off x="0" y="189230"/>
            <a:ext cx="5874385" cy="786130"/>
          </a:xfrm>
          <a:prstGeom prst="rect">
            <a:avLst/>
          </a:prstGeom>
        </p:spPr>
        <p:txBody>
          <a:bodyPr vert="horz" lIns="91440" tIns="45720" rIns="91440" bIns="45720" rtlCol="0" anchor="ctr">
            <a:normAutofit/>
          </a:bodyPr>
          <a:lstStyle/>
          <a:p>
            <a:pPr marL="0" marR="0" lvl="0" indent="0" algn="ctr" defTabSz="914400" rtl="0" eaLnBrk="1" latinLnBrk="0" hangingPunct="1">
              <a:spcBef>
                <a:spcPct val="0"/>
              </a:spcBef>
              <a:spcAft>
                <a:spcPts val="0"/>
              </a:spcAft>
              <a:buClrTx/>
              <a:buSzTx/>
              <a:buFontTx/>
              <a:buNone/>
              <a:defRPr/>
            </a:pPr>
            <a:r>
              <a:rPr lang="zh-CN" altLang="en-US" sz="2400" b="1" dirty="0" smtClean="0">
                <a:solidFill>
                  <a:srgbClr val="265F6C"/>
                </a:solidFill>
                <a:latin typeface="微软雅黑" panose="020B0503020204020204" pitchFamily="34" charset="-122"/>
                <a:ea typeface="微软雅黑" panose="020B0503020204020204" pitchFamily="34" charset="-122"/>
                <a:cs typeface="+mj-cs"/>
                <a:sym typeface="+mn-ea"/>
              </a:rPr>
              <a:t>四、“一心双圆”格局下的三个关系解读</a:t>
            </a:r>
            <a:endParaRPr lang="zh-CN" altLang="en-US" sz="2400" b="1" dirty="0" smtClean="0">
              <a:solidFill>
                <a:srgbClr val="265F6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sym typeface="+mn-ea"/>
            </a:endParaRPr>
          </a:p>
        </p:txBody>
      </p:sp>
      <p:cxnSp>
        <p:nvCxnSpPr>
          <p:cNvPr id="4" name="直接连接符 3"/>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483485" y="1269365"/>
            <a:ext cx="4411980" cy="483235"/>
          </a:xfrm>
          <a:prstGeom prst="rect">
            <a:avLst/>
          </a:prstGeom>
          <a:noFill/>
        </p:spPr>
        <p:txBody>
          <a:bodyPr wrap="square" rtlCol="0" anchor="t">
            <a:spAutoFit/>
          </a:bodyPr>
          <a:lstStyle/>
          <a:p>
            <a:r>
              <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强化二者合作，实现两个目标</a:t>
            </a:r>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wipe(left)">
                                      <p:cBhvr>
                                        <p:cTn id="51" dur="500"/>
                                        <p:tgtEl>
                                          <p:spTgt spid="4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right)">
                                      <p:cBhvr>
                                        <p:cTn id="59" dur="500"/>
                                        <p:tgtEl>
                                          <p:spTgt spid="42"/>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9" grpId="0"/>
      <p:bldP spid="40" grpId="0"/>
      <p:bldP spid="41" grpId="0" bldLvl="0" animBg="1"/>
      <p:bldP spid="42" grpId="0" bldLvl="0" animBg="1"/>
      <p:bldP spid="43" grpId="0"/>
      <p:bldP spid="44"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57232"/>
            <a:ext cx="8143932" cy="5857916"/>
          </a:xfrm>
        </p:spPr>
        <p:txBody>
          <a:bodyPr>
            <a:normAutofit fontScale="75000" lnSpcReduction="20000"/>
          </a:bodyPr>
          <a:lstStyle/>
          <a:p>
            <a:pPr marL="0" indent="0">
              <a:lnSpc>
                <a:spcPct val="150000"/>
              </a:lnSpc>
              <a:spcBef>
                <a:spcPts val="0"/>
              </a:spcBef>
              <a:buNone/>
            </a:pPr>
            <a:r>
              <a:rPr lang="x-none" sz="2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7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70000"/>
              </a:lnSpc>
              <a:spcBef>
                <a:spcPts val="1000"/>
              </a:spcBef>
              <a:buNone/>
            </a:pPr>
            <a:r>
              <a:rPr lang="en-US" sz="2700" b="1" dirty="0" smtClean="0">
                <a:latin typeface="微软雅黑" panose="020B0503020204020204" pitchFamily="34" charset="-122"/>
                <a:ea typeface="微软雅黑" panose="020B0503020204020204" pitchFamily="34" charset="-122"/>
              </a:rPr>
              <a:t>    2. </a:t>
            </a:r>
            <a:r>
              <a:rPr lang="zh-CN" altLang="en-US" sz="2700" b="1" dirty="0" smtClean="0">
                <a:latin typeface="微软雅黑" panose="020B0503020204020204" pitchFamily="34" charset="-122"/>
                <a:ea typeface="微软雅黑" panose="020B0503020204020204" pitchFamily="34" charset="-122"/>
              </a:rPr>
              <a:t>协同运行</a:t>
            </a:r>
            <a:r>
              <a:rPr lang="en-US" sz="2700" b="1" dirty="0" smtClean="0">
                <a:latin typeface="微软雅黑" panose="020B0503020204020204" pitchFamily="34" charset="-122"/>
                <a:ea typeface="微软雅黑" panose="020B0503020204020204" pitchFamily="34" charset="-122"/>
              </a:rPr>
              <a:t>制度</a:t>
            </a:r>
            <a:endParaRPr lang="en-US" sz="2700" b="1" dirty="0" smtClean="0">
              <a:latin typeface="微软雅黑" panose="020B0503020204020204" pitchFamily="34" charset="-122"/>
              <a:ea typeface="微软雅黑" panose="020B0503020204020204" pitchFamily="34" charset="-122"/>
            </a:endParaRPr>
          </a:p>
          <a:p>
            <a:pPr marL="0" indent="0">
              <a:buNone/>
            </a:pPr>
            <a:endParaRPr lang="x-none" sz="2000" b="1" dirty="0" smtClean="0"/>
          </a:p>
          <a:p>
            <a:pPr marL="0" indent="0" algn="just">
              <a:lnSpc>
                <a:spcPct val="150000"/>
              </a:lnSpc>
              <a:spcBef>
                <a:spcPts val="0"/>
              </a:spcBef>
              <a:buNone/>
            </a:pPr>
            <a:r>
              <a:rPr lang="zh-CN" altLang="x-none" sz="2000"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          </a:t>
            </a: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     </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a:p>
            <a:pPr marL="0" indent="0" algn="just">
              <a:lnSpc>
                <a:spcPct val="150000"/>
              </a:lnSpc>
              <a:spcBef>
                <a:spcPts val="0"/>
              </a:spcBef>
              <a:buNone/>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               </a:t>
            </a:r>
            <a:endParaRPr lang="zh-CN" altLang="x-none" sz="2900" b="1"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4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Font typeface="Wingdings" panose="05000000000000000000" pitchFamily="2" charset="2"/>
              <a:buChar char="u"/>
            </a:pPr>
            <a:r>
              <a:rPr lang="x-none" sz="2700" dirty="0" smtClean="0">
                <a:latin typeface="微软雅黑" panose="020B0503020204020204" pitchFamily="34" charset="-122"/>
                <a:ea typeface="微软雅黑" panose="020B0503020204020204" pitchFamily="34" charset="-122"/>
              </a:rPr>
              <a:t>社团由</a:t>
            </a:r>
            <a:r>
              <a:rPr lang="x-none" sz="2700" b="1" dirty="0" smtClean="0">
                <a:latin typeface="微软雅黑" panose="020B0503020204020204" pitchFamily="34" charset="-122"/>
                <a:ea typeface="微软雅黑" panose="020B0503020204020204" pitchFamily="34" charset="-122"/>
              </a:rPr>
              <a:t>“独立逍遥”</a:t>
            </a:r>
            <a:r>
              <a:rPr lang="x-none" sz="2700" dirty="0" smtClean="0">
                <a:latin typeface="微软雅黑" panose="020B0503020204020204" pitchFamily="34" charset="-122"/>
                <a:ea typeface="微软雅黑" panose="020B0503020204020204" pitchFamily="34" charset="-122"/>
              </a:rPr>
              <a:t>向</a:t>
            </a:r>
            <a:r>
              <a:rPr lang="x-none" sz="2700" b="1" dirty="0" smtClean="0">
                <a:latin typeface="微软雅黑" panose="020B0503020204020204" pitchFamily="34" charset="-122"/>
                <a:ea typeface="微软雅黑" panose="020B0503020204020204" pitchFamily="34" charset="-122"/>
              </a:rPr>
              <a:t>“融入大局”</a:t>
            </a:r>
            <a:r>
              <a:rPr lang="x-none" sz="2700" dirty="0" smtClean="0">
                <a:latin typeface="微软雅黑" panose="020B0503020204020204" pitchFamily="34" charset="-122"/>
                <a:ea typeface="微软雅黑" panose="020B0503020204020204" pitchFamily="34" charset="-122"/>
              </a:rPr>
              <a:t>转变：既保持自我意识，依照</a:t>
            </a:r>
            <a:endParaRPr lang="en-US"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700" dirty="0" smtClean="0">
                <a:latin typeface="微软雅黑" panose="020B0503020204020204" pitchFamily="34" charset="-122"/>
                <a:ea typeface="微软雅黑" panose="020B0503020204020204" pitchFamily="34" charset="-122"/>
              </a:rPr>
              <a:t>   </a:t>
            </a:r>
            <a:r>
              <a:rPr lang="x-none" sz="2700" dirty="0" smtClean="0">
                <a:latin typeface="微软雅黑" panose="020B0503020204020204" pitchFamily="34" charset="-122"/>
                <a:ea typeface="微软雅黑" panose="020B0503020204020204" pitchFamily="34" charset="-122"/>
              </a:rPr>
              <a:t>爱好开展活动（对“一体两翼”模式中社团独立自主合理成分的继</a:t>
            </a:r>
            <a:endParaRPr lang="en-US"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700" dirty="0" smtClean="0">
                <a:latin typeface="微软雅黑" panose="020B0503020204020204" pitchFamily="34" charset="-122"/>
                <a:ea typeface="微软雅黑" panose="020B0503020204020204" pitchFamily="34" charset="-122"/>
              </a:rPr>
              <a:t>   </a:t>
            </a:r>
            <a:r>
              <a:rPr lang="x-none" sz="2700" dirty="0" smtClean="0">
                <a:latin typeface="微软雅黑" panose="020B0503020204020204" pitchFamily="34" charset="-122"/>
                <a:ea typeface="微软雅黑" panose="020B0503020204020204" pitchFamily="34" charset="-122"/>
              </a:rPr>
              <a:t>承，是</a:t>
            </a:r>
            <a:r>
              <a:rPr lang="x-none" sz="2700" b="1" dirty="0" smtClean="0">
                <a:latin typeface="微软雅黑" panose="020B0503020204020204" pitchFamily="34" charset="-122"/>
                <a:ea typeface="微软雅黑" panose="020B0503020204020204" pitchFamily="34" charset="-122"/>
              </a:rPr>
              <a:t>联系</a:t>
            </a:r>
            <a:r>
              <a:rPr lang="x-none" sz="2700" dirty="0" smtClean="0">
                <a:latin typeface="微软雅黑" panose="020B0503020204020204" pitchFamily="34" charset="-122"/>
                <a:ea typeface="微软雅黑" panose="020B0503020204020204" pitchFamily="34" charset="-122"/>
              </a:rPr>
              <a:t>的环节），又发挥专业优势，为服务大局做出更大贡献</a:t>
            </a:r>
            <a:endParaRPr lang="en-US"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x-none" sz="2700" dirty="0" smtClean="0">
                <a:latin typeface="微软雅黑" panose="020B0503020204020204" pitchFamily="34" charset="-122"/>
                <a:ea typeface="微软雅黑" panose="020B0503020204020204" pitchFamily="34" charset="-122"/>
              </a:rPr>
              <a:t>，而不仅仅自视为单纯的学生俱乐部。</a:t>
            </a:r>
            <a:endParaRPr lang="x-none"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Font typeface="Wingdings" panose="05000000000000000000" pitchFamily="2" charset="2"/>
              <a:buChar char="u"/>
            </a:pPr>
            <a:r>
              <a:rPr lang="x-none" sz="2700" dirty="0" smtClean="0">
                <a:latin typeface="微软雅黑" panose="020B0503020204020204" pitchFamily="34" charset="-122"/>
                <a:ea typeface="微软雅黑" panose="020B0503020204020204" pitchFamily="34" charset="-122"/>
              </a:rPr>
              <a:t>学生会由举办具体活动的</a:t>
            </a:r>
            <a:r>
              <a:rPr lang="x-none" sz="2700" b="1" dirty="0" smtClean="0">
                <a:latin typeface="微软雅黑" panose="020B0503020204020204" pitchFamily="34" charset="-122"/>
                <a:ea typeface="微软雅黑" panose="020B0503020204020204" pitchFamily="34" charset="-122"/>
              </a:rPr>
              <a:t>“自我管理者”</a:t>
            </a:r>
            <a:r>
              <a:rPr lang="x-none" sz="2700" dirty="0" smtClean="0">
                <a:latin typeface="微软雅黑" panose="020B0503020204020204" pitchFamily="34" charset="-122"/>
                <a:ea typeface="微软雅黑" panose="020B0503020204020204" pitchFamily="34" charset="-122"/>
              </a:rPr>
              <a:t>转变为真正的</a:t>
            </a:r>
            <a:r>
              <a:rPr lang="x-none" sz="2700" b="1" dirty="0" smtClean="0">
                <a:latin typeface="微软雅黑" panose="020B0503020204020204" pitchFamily="34" charset="-122"/>
                <a:ea typeface="微软雅黑" panose="020B0503020204020204" pitchFamily="34" charset="-122"/>
              </a:rPr>
              <a:t>“领导者</a:t>
            </a:r>
            <a:r>
              <a:rPr lang="zh-CN" altLang="en-US" sz="2700" b="1" dirty="0" smtClean="0">
                <a:latin typeface="微软雅黑" panose="020B0503020204020204" pitchFamily="34" charset="-122"/>
                <a:ea typeface="微软雅黑" panose="020B0503020204020204" pitchFamily="34" charset="-122"/>
              </a:rPr>
              <a:t>”</a:t>
            </a:r>
            <a:r>
              <a:rPr lang="zh-CN" altLang="en-US" sz="2700" dirty="0" smtClean="0">
                <a:latin typeface="微软雅黑" panose="020B0503020204020204" pitchFamily="34" charset="-122"/>
                <a:ea typeface="微软雅黑" panose="020B0503020204020204" pitchFamily="34" charset="-122"/>
              </a:rPr>
              <a:t>，</a:t>
            </a:r>
            <a:endParaRPr lang="en-US" altLang="zh-CN"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700" dirty="0" smtClean="0">
                <a:latin typeface="微软雅黑" panose="020B0503020204020204" pitchFamily="34" charset="-122"/>
                <a:ea typeface="微软雅黑" panose="020B0503020204020204" pitchFamily="34" charset="-122"/>
              </a:rPr>
              <a:t>   </a:t>
            </a:r>
            <a:r>
              <a:rPr lang="x-none" sz="2700" dirty="0" smtClean="0">
                <a:latin typeface="微软雅黑" panose="020B0503020204020204" pitchFamily="34" charset="-122"/>
                <a:ea typeface="微软雅黑" panose="020B0503020204020204" pitchFamily="34" charset="-122"/>
              </a:rPr>
              <a:t>承担</a:t>
            </a:r>
            <a:r>
              <a:rPr lang="zh-CN" altLang="en-US" sz="2700" dirty="0" smtClean="0">
                <a:latin typeface="微软雅黑" panose="020B0503020204020204" pitchFamily="34" charset="-122"/>
                <a:ea typeface="微软雅黑" panose="020B0503020204020204" pitchFamily="34" charset="-122"/>
              </a:rPr>
              <a:t>起</a:t>
            </a:r>
            <a:r>
              <a:rPr lang="x-none" sz="2700" dirty="0" smtClean="0">
                <a:latin typeface="微软雅黑" panose="020B0503020204020204" pitchFamily="34" charset="-122"/>
                <a:ea typeface="微软雅黑" panose="020B0503020204020204" pitchFamily="34" charset="-122"/>
              </a:rPr>
              <a:t>指导社团的职责</a:t>
            </a:r>
            <a:r>
              <a:rPr lang="zh-CN" altLang="en-US" sz="2700" dirty="0" smtClean="0">
                <a:latin typeface="微软雅黑" panose="020B0503020204020204" pitchFamily="34" charset="-122"/>
                <a:ea typeface="微软雅黑" panose="020B0503020204020204" pitchFamily="34" charset="-122"/>
              </a:rPr>
              <a:t>（</a:t>
            </a:r>
            <a:r>
              <a:rPr lang="x-none" sz="2700" dirty="0" smtClean="0">
                <a:latin typeface="微软雅黑" panose="020B0503020204020204" pitchFamily="34" charset="-122"/>
                <a:ea typeface="微软雅黑" panose="020B0503020204020204" pitchFamily="34" charset="-122"/>
              </a:rPr>
              <a:t>对“一体两翼”模式中学生会组织协调能力</a:t>
            </a:r>
            <a:endParaRPr lang="en-US" sz="27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700" dirty="0" smtClean="0">
                <a:latin typeface="微软雅黑" panose="020B0503020204020204" pitchFamily="34" charset="-122"/>
                <a:ea typeface="微软雅黑" panose="020B0503020204020204" pitchFamily="34" charset="-122"/>
              </a:rPr>
              <a:t>   </a:t>
            </a:r>
            <a:r>
              <a:rPr lang="x-none" sz="2700" dirty="0" smtClean="0">
                <a:latin typeface="微软雅黑" panose="020B0503020204020204" pitchFamily="34" charset="-122"/>
                <a:ea typeface="微软雅黑" panose="020B0503020204020204" pitchFamily="34" charset="-122"/>
              </a:rPr>
              <a:t>强这一合理成分的继承，是</a:t>
            </a:r>
            <a:r>
              <a:rPr lang="x-none" sz="2700" b="1" dirty="0" smtClean="0">
                <a:latin typeface="微软雅黑" panose="020B0503020204020204" pitchFamily="34" charset="-122"/>
                <a:ea typeface="微软雅黑" panose="020B0503020204020204" pitchFamily="34" charset="-122"/>
              </a:rPr>
              <a:t>联系</a:t>
            </a:r>
            <a:r>
              <a:rPr lang="x-none" sz="2700" dirty="0" smtClean="0">
                <a:latin typeface="微软雅黑" panose="020B0503020204020204" pitchFamily="34" charset="-122"/>
                <a:ea typeface="微软雅黑" panose="020B0503020204020204" pitchFamily="34" charset="-122"/>
              </a:rPr>
              <a:t>的环节）。</a:t>
            </a:r>
            <a:endParaRPr lang="x-none" sz="27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16840"/>
            <a:ext cx="6786880" cy="58420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765159"/>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2" name="左弧形箭头 1"/>
          <p:cNvSpPr/>
          <p:nvPr/>
        </p:nvSpPr>
        <p:spPr>
          <a:xfrm>
            <a:off x="2643174" y="2071678"/>
            <a:ext cx="1077595" cy="1151890"/>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右弧形箭头 4"/>
          <p:cNvSpPr/>
          <p:nvPr/>
        </p:nvSpPr>
        <p:spPr>
          <a:xfrm>
            <a:off x="5072066" y="2071678"/>
            <a:ext cx="1116330" cy="1148715"/>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3714744" y="2285992"/>
            <a:ext cx="1428760" cy="461665"/>
          </a:xfrm>
          <a:prstGeom prst="rect">
            <a:avLst/>
          </a:prstGeom>
        </p:spPr>
        <p:txBody>
          <a:bodyPr wrap="square">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rPr>
              <a:t>两个转变</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ssolve">
                                      <p:cBhvr>
                                        <p:cTn id="12" dur="500"/>
                                        <p:tgtEl>
                                          <p:spTgt spid="3">
                                            <p:txEl>
                                              <p:pRg st="7" end="7"/>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dissolve">
                                      <p:cBhvr>
                                        <p:cTn id="15" dur="500"/>
                                        <p:tgtEl>
                                          <p:spTgt spid="3">
                                            <p:txEl>
                                              <p:pRg st="8" end="8"/>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dissolve">
                                      <p:cBhvr>
                                        <p:cTn id="18" dur="500"/>
                                        <p:tgtEl>
                                          <p:spTgt spid="3">
                                            <p:txEl>
                                              <p:pRg st="9" end="9"/>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dissolve">
                                      <p:cBhvr>
                                        <p:cTn id="21" dur="500"/>
                                        <p:tgtEl>
                                          <p:spTgt spid="3">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dissolve">
                                      <p:cBhvr>
                                        <p:cTn id="31" dur="500"/>
                                        <p:tgtEl>
                                          <p:spTgt spid="3">
                                            <p:txEl>
                                              <p:pRg st="12" end="12"/>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13" end="13"/>
                                            </p:txEl>
                                          </p:spTgt>
                                        </p:tgtEl>
                                        <p:attrNameLst>
                                          <p:attrName>style.visibility</p:attrName>
                                        </p:attrNameLst>
                                      </p:cBhvr>
                                      <p:to>
                                        <p:strVal val="visible"/>
                                      </p:to>
                                    </p:set>
                                    <p:animEffect transition="in" filter="dissolve">
                                      <p:cBhvr>
                                        <p:cTn id="34" dur="500"/>
                                        <p:tgtEl>
                                          <p:spTgt spid="3">
                                            <p:txEl>
                                              <p:pRg st="13" end="1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dissolve">
                                      <p:cBhvr>
                                        <p:cTn id="3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90922"/>
            <a:ext cx="7919085" cy="5429250"/>
          </a:xfrm>
        </p:spPr>
        <p:txBody>
          <a:bodyPr>
            <a:normAutofit fontScale="97500"/>
          </a:bodyPr>
          <a:lstStyle/>
          <a:p>
            <a:pPr marL="0" indent="0">
              <a:lnSpc>
                <a:spcPct val="150000"/>
              </a:lnSpc>
              <a:spcBef>
                <a:spcPts val="0"/>
              </a:spcBef>
              <a:buNone/>
            </a:pPr>
            <a:r>
              <a:rPr lang="x-none"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70000"/>
              </a:lnSpc>
              <a:spcBef>
                <a:spcPts val="1000"/>
              </a:spcBef>
              <a:buNone/>
            </a:pPr>
            <a:r>
              <a:rPr lang="en-US" sz="2200" b="1" dirty="0" smtClean="0">
                <a:latin typeface="微软雅黑" panose="020B0503020204020204" pitchFamily="34" charset="-122"/>
                <a:ea typeface="微软雅黑" panose="020B0503020204020204" pitchFamily="34" charset="-122"/>
              </a:rPr>
              <a:t>     </a:t>
            </a:r>
            <a:r>
              <a:rPr lang="en-US" sz="2100" b="1" dirty="0" smtClean="0">
                <a:latin typeface="微软雅黑" panose="020B0503020204020204" pitchFamily="34" charset="-122"/>
                <a:ea typeface="微软雅黑" panose="020B0503020204020204" pitchFamily="34" charset="-122"/>
              </a:rPr>
              <a:t>3. </a:t>
            </a:r>
            <a:r>
              <a:rPr lang="zh-CN" altLang="en-US" sz="2100" b="1" dirty="0" smtClean="0">
                <a:latin typeface="微软雅黑" panose="020B0503020204020204" pitchFamily="34" charset="-122"/>
                <a:ea typeface="微软雅黑" panose="020B0503020204020204" pitchFamily="34" charset="-122"/>
              </a:rPr>
              <a:t>综合考核制度</a:t>
            </a:r>
            <a:endParaRPr lang="en-US" altLang="zh-CN" sz="2100" b="1" dirty="0" smtClean="0">
              <a:latin typeface="微软雅黑" panose="020B0503020204020204" pitchFamily="34" charset="-122"/>
              <a:ea typeface="微软雅黑" panose="020B0503020204020204" pitchFamily="34" charset="-122"/>
            </a:endParaRPr>
          </a:p>
          <a:p>
            <a:pPr marL="0" indent="0" algn="ctr">
              <a:lnSpc>
                <a:spcPct val="170000"/>
              </a:lnSpc>
              <a:spcBef>
                <a:spcPts val="1000"/>
              </a:spcBef>
              <a:buNone/>
            </a:pPr>
            <a:r>
              <a:rPr lang="zh-CN" altLang="en-US" sz="2500" b="1" dirty="0" smtClean="0">
                <a:solidFill>
                  <a:srgbClr val="265F6C"/>
                </a:solidFill>
                <a:latin typeface="微软雅黑" panose="020B0503020204020204" pitchFamily="34" charset="-122"/>
                <a:ea typeface="微软雅黑" panose="020B0503020204020204" pitchFamily="34" charset="-122"/>
                <a:cs typeface="+mj-cs"/>
              </a:rPr>
              <a:t>“一体两翼”模式对学生会和社团的分类考核</a:t>
            </a:r>
            <a:endParaRPr lang="en-US" altLang="zh-CN" sz="2500" b="1" dirty="0" smtClean="0">
              <a:solidFill>
                <a:srgbClr val="265F6C"/>
              </a:solidFill>
              <a:latin typeface="微软雅黑" panose="020B0503020204020204" pitchFamily="34" charset="-122"/>
              <a:ea typeface="微软雅黑" panose="020B0503020204020204" pitchFamily="34" charset="-122"/>
              <a:cs typeface="+mj-cs"/>
            </a:endParaRPr>
          </a:p>
          <a:p>
            <a:pPr marL="0" indent="0" algn="just">
              <a:lnSpc>
                <a:spcPct val="170000"/>
              </a:lnSpc>
              <a:spcBef>
                <a:spcPts val="1000"/>
              </a:spcBef>
              <a:buNone/>
            </a:pPr>
            <a:endParaRPr lang="en-US" altLang="zh-CN" sz="2100" dirty="0" smtClean="0">
              <a:latin typeface="微软雅黑" panose="020B0503020204020204" pitchFamily="34" charset="-122"/>
              <a:ea typeface="微软雅黑" panose="020B0503020204020204" pitchFamily="34" charset="-122"/>
            </a:endParaRPr>
          </a:p>
          <a:p>
            <a:pPr marL="0" indent="0" algn="just">
              <a:lnSpc>
                <a:spcPct val="170000"/>
              </a:lnSpc>
              <a:spcBef>
                <a:spcPts val="1000"/>
              </a:spcBef>
              <a:buNone/>
            </a:pPr>
            <a:endParaRPr lang="en-US" altLang="zh-CN" sz="2100" dirty="0" smtClean="0">
              <a:latin typeface="微软雅黑" panose="020B0503020204020204" pitchFamily="34" charset="-122"/>
              <a:ea typeface="微软雅黑" panose="020B0503020204020204" pitchFamily="34" charset="-122"/>
            </a:endParaRPr>
          </a:p>
          <a:p>
            <a:pPr marL="0" indent="0">
              <a:buNone/>
            </a:pPr>
            <a:endParaRPr lang="en-US" sz="2000" b="1"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16840"/>
            <a:ext cx="6786880" cy="58420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765159"/>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19" name="椭圆形标注 18"/>
          <p:cNvSpPr/>
          <p:nvPr/>
        </p:nvSpPr>
        <p:spPr>
          <a:xfrm>
            <a:off x="214282" y="3214686"/>
            <a:ext cx="6643734" cy="13573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考核学生会：</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过于宏观化，精英型、抓大舍小</a:t>
            </a:r>
            <a:endParaRPr lang="en-US" altLang="zh-CN" sz="2400" b="1" dirty="0" smtClean="0">
              <a:latin typeface="微软雅黑" panose="020B0503020204020204" pitchFamily="34" charset="-122"/>
              <a:ea typeface="微软雅黑" panose="020B0503020204020204" pitchFamily="34" charset="-122"/>
            </a:endParaRPr>
          </a:p>
          <a:p>
            <a:pPr algn="ctr"/>
            <a:endParaRPr lang="zh-CN" altLang="en-US" dirty="0"/>
          </a:p>
        </p:txBody>
      </p:sp>
      <p:sp>
        <p:nvSpPr>
          <p:cNvPr id="20" name="椭圆形标注 19"/>
          <p:cNvSpPr/>
          <p:nvPr/>
        </p:nvSpPr>
        <p:spPr>
          <a:xfrm>
            <a:off x="2214546" y="5072074"/>
            <a:ext cx="6643734" cy="13573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latin typeface="微软雅黑" panose="020B0503020204020204" pitchFamily="34" charset="-122"/>
                <a:ea typeface="微软雅黑" panose="020B0503020204020204" pitchFamily="34" charset="-122"/>
              </a:rPr>
              <a:t>考核社团：</a:t>
            </a:r>
            <a:endParaRPr lang="en-US" altLang="zh-CN" sz="2400" b="1" dirty="0" smtClean="0">
              <a:latin typeface="微软雅黑" panose="020B0503020204020204" pitchFamily="34" charset="-122"/>
              <a:ea typeface="微软雅黑" panose="020B0503020204020204" pitchFamily="34" charset="-122"/>
            </a:endParaRPr>
          </a:p>
          <a:p>
            <a:pPr algn="ctr"/>
            <a:r>
              <a:rPr lang="zh-CN" altLang="en-US" sz="2400" b="1" dirty="0" smtClean="0">
                <a:latin typeface="微软雅黑" panose="020B0503020204020204" pitchFamily="34" charset="-122"/>
                <a:ea typeface="微软雅黑" panose="020B0503020204020204" pitchFamily="34" charset="-122"/>
              </a:rPr>
              <a:t>过于微观化，草根型、抓小忘大</a:t>
            </a:r>
            <a:endParaRPr lang="zh-CN" altLang="en-US" sz="2400" b="1" dirty="0" smtClean="0">
              <a:latin typeface="微软雅黑" panose="020B0503020204020204" pitchFamily="34" charset="-122"/>
              <a:ea typeface="微软雅黑" panose="020B0503020204020204" pitchFamily="34" charset="-122"/>
            </a:endParaRPr>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0034" y="890922"/>
            <a:ext cx="7919085" cy="5429250"/>
          </a:xfrm>
        </p:spPr>
        <p:txBody>
          <a:bodyPr>
            <a:normAutofit fontScale="82500" lnSpcReduction="20000"/>
          </a:bodyPr>
          <a:lstStyle/>
          <a:p>
            <a:pPr marL="0" indent="0">
              <a:lnSpc>
                <a:spcPct val="150000"/>
              </a:lnSpc>
              <a:spcBef>
                <a:spcPts val="0"/>
              </a:spcBef>
              <a:buNone/>
            </a:pPr>
            <a:r>
              <a:rPr lang="x-none"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（一）学生会与社团的关系</a:t>
            </a:r>
            <a:endParaRPr lang="x-none"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lgn="just">
              <a:lnSpc>
                <a:spcPct val="170000"/>
              </a:lnSpc>
              <a:spcBef>
                <a:spcPts val="1000"/>
              </a:spcBef>
              <a:buNone/>
            </a:pPr>
            <a:r>
              <a:rPr lang="en-US" sz="2200" b="1" dirty="0" smtClean="0">
                <a:latin typeface="微软雅黑" panose="020B0503020204020204" pitchFamily="34" charset="-122"/>
                <a:ea typeface="微软雅黑" panose="020B0503020204020204" pitchFamily="34" charset="-122"/>
              </a:rPr>
              <a:t>     </a:t>
            </a:r>
            <a:r>
              <a:rPr lang="en-US" sz="2400" b="1" dirty="0" smtClean="0">
                <a:latin typeface="微软雅黑" panose="020B0503020204020204" pitchFamily="34" charset="-122"/>
                <a:ea typeface="微软雅黑" panose="020B0503020204020204" pitchFamily="34" charset="-122"/>
              </a:rPr>
              <a:t>3. </a:t>
            </a:r>
            <a:r>
              <a:rPr lang="zh-CN" altLang="en-US" sz="2400" b="1" dirty="0" smtClean="0">
                <a:latin typeface="微软雅黑" panose="020B0503020204020204" pitchFamily="34" charset="-122"/>
                <a:ea typeface="微软雅黑" panose="020B0503020204020204" pitchFamily="34" charset="-122"/>
              </a:rPr>
              <a:t>综合考核制度</a:t>
            </a:r>
            <a:endParaRPr lang="zh-CN" altLang="en-US" sz="2400" b="1" dirty="0" smtClean="0">
              <a:latin typeface="微软雅黑" panose="020B0503020204020204" pitchFamily="34" charset="-122"/>
              <a:ea typeface="微软雅黑" panose="020B0503020204020204" pitchFamily="34" charset="-122"/>
            </a:endParaRPr>
          </a:p>
          <a:p>
            <a:pPr marL="0" indent="0">
              <a:buNone/>
            </a:pPr>
            <a:endParaRPr lang="en-US" sz="2000" b="1"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ClrTx/>
              <a:buFont typeface="Wingdings" panose="05000000000000000000" charset="0"/>
              <a:buNone/>
            </a:pPr>
            <a:endParaRPr lang="x-none" sz="20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endParaRPr lang="x-none" sz="2000" dirty="0" smtClean="0">
              <a:latin typeface="微软雅黑" panose="020B0503020204020204" pitchFamily="34" charset="-122"/>
              <a:ea typeface="微软雅黑" panose="020B0503020204020204" pitchFamily="34" charset="-122"/>
            </a:endParaRPr>
          </a:p>
          <a:p>
            <a:pPr marL="285750" indent="-285750" algn="just">
              <a:lnSpc>
                <a:spcPct val="150000"/>
              </a:lnSpc>
              <a:spcBef>
                <a:spcPts val="0"/>
              </a:spcBef>
              <a:buClrTx/>
              <a:buFont typeface="Wingdings" panose="05000000000000000000" charset="0"/>
              <a:buChar char="u"/>
            </a:pPr>
            <a:r>
              <a:rPr lang="x-none" sz="2400" dirty="0" smtClean="0">
                <a:latin typeface="微软雅黑" panose="020B0503020204020204" pitchFamily="34" charset="-122"/>
                <a:ea typeface="微软雅黑" panose="020B0503020204020204" pitchFamily="34" charset="-122"/>
              </a:rPr>
              <a:t>学生会对社团发展承担责任，有利于学生会加压负重（克服了“一体两翼”模式中学生会“眼睛上望”的弊端，是</a:t>
            </a:r>
            <a:r>
              <a:rPr lang="x-none" sz="2400" b="1" dirty="0" smtClean="0">
                <a:latin typeface="微软雅黑" panose="020B0503020204020204" pitchFamily="34" charset="-122"/>
                <a:ea typeface="微软雅黑" panose="020B0503020204020204" pitchFamily="34" charset="-122"/>
              </a:rPr>
              <a:t>发展</a:t>
            </a:r>
            <a:r>
              <a:rPr lang="x-none" sz="2400" dirty="0" smtClean="0">
                <a:latin typeface="微软雅黑" panose="020B0503020204020204" pitchFamily="34" charset="-122"/>
                <a:ea typeface="微软雅黑" panose="020B0503020204020204" pitchFamily="34" charset="-122"/>
              </a:rPr>
              <a:t>的环节）。</a:t>
            </a:r>
            <a:endParaRPr lang="zh-CN" altLang="x-none" sz="24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endParaRPr lang="zh-CN" altLang="x-none" sz="2400" dirty="0" smtClean="0">
              <a:latin typeface="微软雅黑" panose="020B0503020204020204" pitchFamily="34" charset="-122"/>
              <a:ea typeface="微软雅黑" panose="020B0503020204020204" pitchFamily="34" charset="-122"/>
            </a:endParaRPr>
          </a:p>
          <a:p>
            <a:pPr algn="just">
              <a:lnSpc>
                <a:spcPct val="150000"/>
              </a:lnSpc>
              <a:spcBef>
                <a:spcPts val="0"/>
              </a:spcBef>
              <a:buClrTx/>
              <a:buFont typeface="Wingdings" panose="05000000000000000000" charset="0"/>
              <a:buChar char="u"/>
            </a:pPr>
            <a:r>
              <a:rPr lang="x-none" sz="2400" dirty="0" smtClean="0">
                <a:latin typeface="微软雅黑" panose="020B0503020204020204" pitchFamily="34" charset="-122"/>
                <a:ea typeface="微软雅黑" panose="020B0503020204020204" pitchFamily="34" charset="-122"/>
              </a:rPr>
              <a:t>社团在服务大局上积极作为，有利于社团站高望远（克服了“一体两翼”模式中社团活动的单纯娱乐化倾向，是</a:t>
            </a:r>
            <a:r>
              <a:rPr lang="x-none" sz="2400" b="1" dirty="0" smtClean="0">
                <a:latin typeface="微软雅黑" panose="020B0503020204020204" pitchFamily="34" charset="-122"/>
                <a:ea typeface="微软雅黑" panose="020B0503020204020204" pitchFamily="34" charset="-122"/>
              </a:rPr>
              <a:t>发展</a:t>
            </a:r>
            <a:r>
              <a:rPr lang="x-none" sz="2400" dirty="0" smtClean="0">
                <a:latin typeface="微软雅黑" panose="020B0503020204020204" pitchFamily="34" charset="-122"/>
                <a:ea typeface="微软雅黑" panose="020B0503020204020204" pitchFamily="34" charset="-122"/>
              </a:rPr>
              <a:t>的环节）。</a:t>
            </a:r>
            <a:endParaRPr lang="x-none" sz="24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16840"/>
            <a:ext cx="6786880" cy="58420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765159"/>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a:xfrm>
            <a:off x="6215074" y="1643050"/>
            <a:ext cx="1714512" cy="23574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4"/>
          <p:cNvGrpSpPr>
            <a:grpSpLocks noChangeAspect="1"/>
          </p:cNvGrpSpPr>
          <p:nvPr/>
        </p:nvGrpSpPr>
        <p:grpSpPr bwMode="auto">
          <a:xfrm>
            <a:off x="6786578" y="1785926"/>
            <a:ext cx="495949" cy="683577"/>
            <a:chOff x="638" y="1687"/>
            <a:chExt cx="526" cy="725"/>
          </a:xfrm>
          <a:solidFill>
            <a:schemeClr val="accent6">
              <a:lumMod val="75000"/>
            </a:schemeClr>
          </a:solidFill>
        </p:grpSpPr>
        <p:sp>
          <p:nvSpPr>
            <p:cNvPr id="11"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5" name="Group 4"/>
          <p:cNvGrpSpPr>
            <a:grpSpLocks noChangeAspect="1"/>
          </p:cNvGrpSpPr>
          <p:nvPr/>
        </p:nvGrpSpPr>
        <p:grpSpPr bwMode="auto">
          <a:xfrm>
            <a:off x="6286512" y="3000372"/>
            <a:ext cx="1556676" cy="683577"/>
            <a:chOff x="76" y="1687"/>
            <a:chExt cx="1651" cy="725"/>
          </a:xfrm>
          <a:solidFill>
            <a:srgbClr val="00B050"/>
          </a:solidFill>
        </p:grpSpPr>
        <p:sp>
          <p:nvSpPr>
            <p:cNvPr id="23" name="Oval 5"/>
            <p:cNvSpPr>
              <a:spLocks noChangeArrowheads="1"/>
            </p:cNvSpPr>
            <p:nvPr/>
          </p:nvSpPr>
          <p:spPr bwMode="auto">
            <a:xfrm>
              <a:off x="231" y="1687"/>
              <a:ext cx="204"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Freeform 6"/>
            <p:cNvSpPr/>
            <p:nvPr/>
          </p:nvSpPr>
          <p:spPr bwMode="auto">
            <a:xfrm>
              <a:off x="76" y="1931"/>
              <a:ext cx="522" cy="481"/>
            </a:xfrm>
            <a:custGeom>
              <a:avLst/>
              <a:gdLst>
                <a:gd name="T0" fmla="*/ 108 w 128"/>
                <a:gd name="T1" fmla="*/ 5 h 118"/>
                <a:gd name="T2" fmla="*/ 64 w 128"/>
                <a:gd name="T3" fmla="*/ 1 h 118"/>
                <a:gd name="T4" fmla="*/ 20 w 128"/>
                <a:gd name="T5" fmla="*/ 5 h 118"/>
                <a:gd name="T6" fmla="*/ 0 w 128"/>
                <a:gd name="T7" fmla="*/ 37 h 118"/>
                <a:gd name="T8" fmla="*/ 15 w 128"/>
                <a:gd name="T9" fmla="*/ 114 h 118"/>
                <a:gd name="T10" fmla="*/ 20 w 128"/>
                <a:gd name="T11" fmla="*/ 118 h 118"/>
                <a:gd name="T12" fmla="*/ 108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1" y="2"/>
                    <a:pt x="20" y="5"/>
                  </a:cubicBezTo>
                  <a:cubicBezTo>
                    <a:pt x="7" y="10"/>
                    <a:pt x="0" y="21"/>
                    <a:pt x="0" y="37"/>
                  </a:cubicBezTo>
                  <a:cubicBezTo>
                    <a:pt x="0" y="52"/>
                    <a:pt x="5" y="78"/>
                    <a:pt x="15" y="114"/>
                  </a:cubicBezTo>
                  <a:cubicBezTo>
                    <a:pt x="15" y="116"/>
                    <a:pt x="18" y="118"/>
                    <a:pt x="20" y="118"/>
                  </a:cubicBezTo>
                  <a:cubicBezTo>
                    <a:pt x="108" y="118"/>
                    <a:pt x="108" y="118"/>
                    <a:pt x="108" y="118"/>
                  </a:cubicBezTo>
                  <a:cubicBezTo>
                    <a:pt x="110" y="118"/>
                    <a:pt x="113"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Oval 7"/>
            <p:cNvSpPr>
              <a:spLocks noChangeArrowheads="1"/>
            </p:cNvSpPr>
            <p:nvPr/>
          </p:nvSpPr>
          <p:spPr bwMode="auto">
            <a:xfrm>
              <a:off x="793"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Freeform 8"/>
            <p:cNvSpPr/>
            <p:nvPr/>
          </p:nvSpPr>
          <p:spPr bwMode="auto">
            <a:xfrm>
              <a:off x="638" y="1931"/>
              <a:ext cx="526" cy="481"/>
            </a:xfrm>
            <a:custGeom>
              <a:avLst/>
              <a:gdLst>
                <a:gd name="T0" fmla="*/ 109 w 129"/>
                <a:gd name="T1" fmla="*/ 5 h 118"/>
                <a:gd name="T2" fmla="*/ 109 w 129"/>
                <a:gd name="T3" fmla="*/ 5 h 118"/>
                <a:gd name="T4" fmla="*/ 64 w 129"/>
                <a:gd name="T5" fmla="*/ 1 h 118"/>
                <a:gd name="T6" fmla="*/ 20 w 129"/>
                <a:gd name="T7" fmla="*/ 5 h 118"/>
                <a:gd name="T8" fmla="*/ 14 w 129"/>
                <a:gd name="T9" fmla="*/ 8 h 118"/>
                <a:gd name="T10" fmla="*/ 0 w 129"/>
                <a:gd name="T11" fmla="*/ 37 h 118"/>
                <a:gd name="T12" fmla="*/ 15 w 129"/>
                <a:gd name="T13" fmla="*/ 114 h 118"/>
                <a:gd name="T14" fmla="*/ 21 w 129"/>
                <a:gd name="T15" fmla="*/ 118 h 118"/>
                <a:gd name="T16" fmla="*/ 108 w 129"/>
                <a:gd name="T17" fmla="*/ 118 h 118"/>
                <a:gd name="T18" fmla="*/ 114 w 129"/>
                <a:gd name="T19" fmla="*/ 114 h 118"/>
                <a:gd name="T20" fmla="*/ 129 w 129"/>
                <a:gd name="T21" fmla="*/ 37 h 118"/>
                <a:gd name="T22" fmla="*/ 109 w 129"/>
                <a:gd name="T23"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8">
                  <a:moveTo>
                    <a:pt x="109" y="5"/>
                  </a:moveTo>
                  <a:cubicBezTo>
                    <a:pt x="109" y="5"/>
                    <a:pt x="109" y="5"/>
                    <a:pt x="109" y="5"/>
                  </a:cubicBezTo>
                  <a:cubicBezTo>
                    <a:pt x="98" y="2"/>
                    <a:pt x="83" y="0"/>
                    <a:pt x="64" y="1"/>
                  </a:cubicBezTo>
                  <a:cubicBezTo>
                    <a:pt x="45" y="0"/>
                    <a:pt x="31" y="2"/>
                    <a:pt x="20" y="5"/>
                  </a:cubicBezTo>
                  <a:cubicBezTo>
                    <a:pt x="18" y="6"/>
                    <a:pt x="16" y="7"/>
                    <a:pt x="14" y="8"/>
                  </a:cubicBezTo>
                  <a:cubicBezTo>
                    <a:pt x="5" y="13"/>
                    <a:pt x="0" y="24"/>
                    <a:pt x="0" y="37"/>
                  </a:cubicBezTo>
                  <a:cubicBezTo>
                    <a:pt x="0" y="52"/>
                    <a:pt x="5" y="78"/>
                    <a:pt x="15" y="114"/>
                  </a:cubicBezTo>
                  <a:cubicBezTo>
                    <a:pt x="16" y="116"/>
                    <a:pt x="18" y="118"/>
                    <a:pt x="21" y="118"/>
                  </a:cubicBezTo>
                  <a:cubicBezTo>
                    <a:pt x="108" y="118"/>
                    <a:pt x="108" y="118"/>
                    <a:pt x="108" y="118"/>
                  </a:cubicBezTo>
                  <a:cubicBezTo>
                    <a:pt x="111" y="118"/>
                    <a:pt x="113" y="116"/>
                    <a:pt x="114" y="114"/>
                  </a:cubicBezTo>
                  <a:cubicBezTo>
                    <a:pt x="124" y="78"/>
                    <a:pt x="129" y="52"/>
                    <a:pt x="129" y="37"/>
                  </a:cubicBezTo>
                  <a:cubicBezTo>
                    <a:pt x="129" y="21"/>
                    <a:pt x="121" y="10"/>
                    <a:pt x="10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Oval 9"/>
            <p:cNvSpPr>
              <a:spLocks noChangeArrowheads="1"/>
            </p:cNvSpPr>
            <p:nvPr/>
          </p:nvSpPr>
          <p:spPr bwMode="auto">
            <a:xfrm>
              <a:off x="1356" y="1687"/>
              <a:ext cx="208" cy="2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Freeform 10"/>
            <p:cNvSpPr/>
            <p:nvPr/>
          </p:nvSpPr>
          <p:spPr bwMode="auto">
            <a:xfrm>
              <a:off x="1205" y="1931"/>
              <a:ext cx="522" cy="481"/>
            </a:xfrm>
            <a:custGeom>
              <a:avLst/>
              <a:gdLst>
                <a:gd name="T0" fmla="*/ 108 w 128"/>
                <a:gd name="T1" fmla="*/ 5 h 118"/>
                <a:gd name="T2" fmla="*/ 64 w 128"/>
                <a:gd name="T3" fmla="*/ 1 h 118"/>
                <a:gd name="T4" fmla="*/ 19 w 128"/>
                <a:gd name="T5" fmla="*/ 5 h 118"/>
                <a:gd name="T6" fmla="*/ 0 w 128"/>
                <a:gd name="T7" fmla="*/ 37 h 118"/>
                <a:gd name="T8" fmla="*/ 14 w 128"/>
                <a:gd name="T9" fmla="*/ 114 h 118"/>
                <a:gd name="T10" fmla="*/ 20 w 128"/>
                <a:gd name="T11" fmla="*/ 118 h 118"/>
                <a:gd name="T12" fmla="*/ 107 w 128"/>
                <a:gd name="T13" fmla="*/ 118 h 118"/>
                <a:gd name="T14" fmla="*/ 113 w 128"/>
                <a:gd name="T15" fmla="*/ 114 h 118"/>
                <a:gd name="T16" fmla="*/ 128 w 128"/>
                <a:gd name="T17" fmla="*/ 37 h 118"/>
                <a:gd name="T18" fmla="*/ 108 w 128"/>
                <a:gd name="T19"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18">
                  <a:moveTo>
                    <a:pt x="108" y="5"/>
                  </a:moveTo>
                  <a:cubicBezTo>
                    <a:pt x="97" y="2"/>
                    <a:pt x="83" y="0"/>
                    <a:pt x="64" y="1"/>
                  </a:cubicBezTo>
                  <a:cubicBezTo>
                    <a:pt x="45" y="0"/>
                    <a:pt x="30" y="2"/>
                    <a:pt x="19" y="5"/>
                  </a:cubicBezTo>
                  <a:cubicBezTo>
                    <a:pt x="7" y="10"/>
                    <a:pt x="0" y="21"/>
                    <a:pt x="0" y="37"/>
                  </a:cubicBezTo>
                  <a:cubicBezTo>
                    <a:pt x="0" y="52"/>
                    <a:pt x="5" y="78"/>
                    <a:pt x="14" y="114"/>
                  </a:cubicBezTo>
                  <a:cubicBezTo>
                    <a:pt x="15" y="116"/>
                    <a:pt x="17" y="118"/>
                    <a:pt x="20" y="118"/>
                  </a:cubicBezTo>
                  <a:cubicBezTo>
                    <a:pt x="107" y="118"/>
                    <a:pt x="107" y="118"/>
                    <a:pt x="107" y="118"/>
                  </a:cubicBezTo>
                  <a:cubicBezTo>
                    <a:pt x="110" y="118"/>
                    <a:pt x="112" y="116"/>
                    <a:pt x="113" y="114"/>
                  </a:cubicBezTo>
                  <a:cubicBezTo>
                    <a:pt x="123" y="78"/>
                    <a:pt x="128" y="52"/>
                    <a:pt x="128" y="37"/>
                  </a:cubicBezTo>
                  <a:cubicBezTo>
                    <a:pt x="128" y="21"/>
                    <a:pt x="121" y="10"/>
                    <a:pt x="10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15" name="图片 1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857224" y="2000240"/>
            <a:ext cx="1965960" cy="1965960"/>
          </a:xfrm>
          <a:prstGeom prst="rect">
            <a:avLst/>
          </a:prstGeom>
        </p:spPr>
      </p:pic>
      <p:sp>
        <p:nvSpPr>
          <p:cNvPr id="16" name="燕尾形 15"/>
          <p:cNvSpPr/>
          <p:nvPr/>
        </p:nvSpPr>
        <p:spPr>
          <a:xfrm>
            <a:off x="3000364" y="2643182"/>
            <a:ext cx="2928958" cy="642943"/>
          </a:xfrm>
          <a:prstGeom prst="chevro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latin typeface="微软雅黑" panose="020B0503020204020204" pitchFamily="34" charset="-122"/>
                <a:ea typeface="微软雅黑" panose="020B0503020204020204" pitchFamily="34" charset="-122"/>
              </a:rPr>
              <a:t>综合考核</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up)">
                                      <p:cBhvr>
                                        <p:cTn id="8" dur="500"/>
                                        <p:tgtEl>
                                          <p:spTgt spid="1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par>
                                <p:cTn id="13" presetID="1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ppt_y</p:attrName>
                                        </p:attrNameLst>
                                      </p:cBhvr>
                                      <p:tavLst>
                                        <p:tav tm="0">
                                          <p:val>
                                            <p:strVal val="#ppt_y+#ppt_h*1.125000"/>
                                          </p:val>
                                        </p:tav>
                                        <p:tav tm="100000">
                                          <p:val>
                                            <p:strVal val="#ppt_y"/>
                                          </p:val>
                                        </p:tav>
                                      </p:tavLst>
                                    </p:anim>
                                    <p:animEffect transition="in" filter="wipe(up)">
                                      <p:cBhvr>
                                        <p:cTn id="16" dur="500"/>
                                        <p:tgtEl>
                                          <p:spTgt spid="2"/>
                                        </p:tgtEl>
                                      </p:cBhvr>
                                    </p:animEffect>
                                  </p:childTnLst>
                                </p:cTn>
                              </p:par>
                              <p:par>
                                <p:cTn id="17" presetID="1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142984"/>
            <a:ext cx="8229600" cy="5143536"/>
          </a:xfrm>
        </p:spPr>
        <p:txBody>
          <a:bodyPr>
            <a:normAutofit/>
          </a:bodyPr>
          <a:lstStyle/>
          <a:p>
            <a:pPr marL="0" indent="0">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（二）团委与学生会的关系</a:t>
            </a:r>
            <a:endParaRPr lang="en-US"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1000"/>
              </a:spcBef>
              <a:buNone/>
            </a:pPr>
            <a:r>
              <a:rPr lang="en-US" sz="2000" b="1" dirty="0" smtClean="0">
                <a:latin typeface="微软雅黑" panose="020B0503020204020204" pitchFamily="34" charset="-122"/>
                <a:ea typeface="微软雅黑" panose="020B0503020204020204" pitchFamily="34" charset="-122"/>
                <a:sym typeface="+mn-ea"/>
              </a:rPr>
              <a:t>    4. 全员指导制度</a:t>
            </a:r>
            <a:endParaRPr lang="x-none" sz="2400" b="1" dirty="0" smtClean="0"/>
          </a:p>
          <a:p>
            <a:pPr marL="0" indent="0" algn="just">
              <a:lnSpc>
                <a:spcPct val="150000"/>
              </a:lnSpc>
              <a:spcBef>
                <a:spcPts val="1000"/>
              </a:spcBef>
              <a:buNone/>
            </a:pPr>
            <a:r>
              <a:rPr lang="en-US"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将业务性质相近的若干学生会部门及其指导的若干社团，综合成一个“工作领域”，</a:t>
            </a:r>
            <a:r>
              <a:rPr lang="zh-CN" altLang="en-US" sz="2000" b="1" dirty="0" smtClean="0">
                <a:solidFill>
                  <a:srgbClr val="265F6C"/>
                </a:solidFill>
                <a:latin typeface="微软雅黑" panose="020B0503020204020204" pitchFamily="34" charset="-122"/>
                <a:ea typeface="微软雅黑" panose="020B0503020204020204" pitchFamily="34" charset="-122"/>
                <a:cs typeface="+mj-cs"/>
              </a:rPr>
              <a:t>团委每个部门均指导若干个“工作领域”</a:t>
            </a:r>
            <a:r>
              <a:rPr lang="x-none" sz="2000" dirty="0" smtClean="0">
                <a:latin typeface="微软雅黑" panose="020B0503020204020204" pitchFamily="34" charset="-122"/>
                <a:ea typeface="微软雅黑" panose="020B0503020204020204" pitchFamily="34" charset="-122"/>
              </a:rPr>
              <a:t>，向分管副书记汇报，书记对学生会工作负总责。</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zh-CN" altLang="x-none" sz="2400" b="1" dirty="0" smtClean="0"/>
          </a:p>
        </p:txBody>
      </p:sp>
      <p:sp>
        <p:nvSpPr>
          <p:cNvPr id="6" name="内容占位符 2"/>
          <p:cNvSpPr txBox="1"/>
          <p:nvPr/>
        </p:nvSpPr>
        <p:spPr>
          <a:xfrm>
            <a:off x="635" y="260985"/>
            <a:ext cx="6786880" cy="53594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928662" y="4357694"/>
            <a:ext cx="1965960" cy="1965960"/>
          </a:xfrm>
          <a:prstGeom prst="rect">
            <a:avLst/>
          </a:prstGeom>
        </p:spPr>
      </p:pic>
      <p:sp>
        <p:nvSpPr>
          <p:cNvPr id="2" name="圆角矩形 1"/>
          <p:cNvSpPr/>
          <p:nvPr/>
        </p:nvSpPr>
        <p:spPr>
          <a:xfrm>
            <a:off x="6000760" y="4500570"/>
            <a:ext cx="2016125" cy="1584325"/>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latin typeface="微软雅黑" panose="020B0503020204020204" pitchFamily="34" charset="-122"/>
                <a:ea typeface="微软雅黑" panose="020B0503020204020204" pitchFamily="34" charset="-122"/>
              </a:rPr>
              <a:t>学生会</a:t>
            </a:r>
            <a:endParaRPr lang="zh-CN" altLang="en-US" sz="3600" b="1">
              <a:latin typeface="微软雅黑" panose="020B0503020204020204" pitchFamily="34" charset="-122"/>
              <a:ea typeface="微软雅黑" panose="020B0503020204020204" pitchFamily="34" charset="-122"/>
            </a:endParaRPr>
          </a:p>
        </p:txBody>
      </p:sp>
      <p:sp>
        <p:nvSpPr>
          <p:cNvPr id="9" name="矩形 8"/>
          <p:cNvSpPr/>
          <p:nvPr/>
        </p:nvSpPr>
        <p:spPr>
          <a:xfrm>
            <a:off x="2928926" y="4214818"/>
            <a:ext cx="2756535" cy="1477328"/>
          </a:xfrm>
          <a:prstGeom prst="rect">
            <a:avLst/>
          </a:prstGeom>
        </p:spPr>
        <p:txBody>
          <a:bodyPr wrap="square">
            <a:spAutoFit/>
          </a:bodyPr>
          <a:lstStyle/>
          <a:p>
            <a:pPr algn="ctr">
              <a:lnSpc>
                <a:spcPts val="3580"/>
              </a:lnSpc>
            </a:pPr>
            <a:r>
              <a:rPr lang="zh-CN" altLang="en-US" sz="2400" b="1" dirty="0">
                <a:solidFill>
                  <a:srgbClr val="FF0000"/>
                </a:solidFill>
                <a:latin typeface="微软雅黑" panose="020B0503020204020204" pitchFamily="34" charset="-122"/>
                <a:ea typeface="微软雅黑" panose="020B0503020204020204" pitchFamily="34" charset="-122"/>
              </a:rPr>
              <a:t>信    </a:t>
            </a:r>
            <a:r>
              <a:rPr lang="zh-CN" altLang="en-US" sz="2400" b="1" dirty="0" smtClean="0">
                <a:solidFill>
                  <a:srgbClr val="FF0000"/>
                </a:solidFill>
                <a:latin typeface="微软雅黑" panose="020B0503020204020204" pitchFamily="34" charset="-122"/>
                <a:ea typeface="微软雅黑" panose="020B0503020204020204" pitchFamily="34" charset="-122"/>
              </a:rPr>
              <a:t>      任</a:t>
            </a:r>
            <a:endParaRPr lang="zh-CN" altLang="en-US" sz="2400" b="1" dirty="0">
              <a:solidFill>
                <a:srgbClr val="FF0000"/>
              </a:solidFill>
              <a:latin typeface="微软雅黑" panose="020B0503020204020204" pitchFamily="34" charset="-122"/>
              <a:ea typeface="微软雅黑" panose="020B0503020204020204" pitchFamily="34" charset="-122"/>
            </a:endParaRPr>
          </a:p>
          <a:p>
            <a:pPr algn="ctr">
              <a:lnSpc>
                <a:spcPts val="3580"/>
              </a:lnSpc>
            </a:pPr>
            <a:r>
              <a:rPr lang="zh-CN" altLang="en-US" sz="2400" b="1" dirty="0">
                <a:solidFill>
                  <a:srgbClr val="FF0000"/>
                </a:solidFill>
                <a:latin typeface="微软雅黑" panose="020B0503020204020204" pitchFamily="34" charset="-122"/>
                <a:ea typeface="微软雅黑" panose="020B0503020204020204" pitchFamily="34" charset="-122"/>
              </a:rPr>
              <a:t>社团指导权</a:t>
            </a:r>
            <a:endParaRPr lang="zh-CN" altLang="en-US" sz="2400" b="1" dirty="0">
              <a:solidFill>
                <a:srgbClr val="FF0000"/>
              </a:solidFill>
              <a:latin typeface="微软雅黑" panose="020B0503020204020204" pitchFamily="34" charset="-122"/>
              <a:ea typeface="微软雅黑" panose="020B0503020204020204" pitchFamily="34" charset="-122"/>
            </a:endParaRPr>
          </a:p>
          <a:p>
            <a:pPr algn="ctr">
              <a:lnSpc>
                <a:spcPts val="3580"/>
              </a:lnSpc>
            </a:pPr>
            <a:r>
              <a:rPr lang="zh-CN" altLang="en-US" sz="2400" b="1" dirty="0">
                <a:solidFill>
                  <a:srgbClr val="FF0000"/>
                </a:solidFill>
                <a:latin typeface="微软雅黑" panose="020B0503020204020204" pitchFamily="34" charset="-122"/>
                <a:ea typeface="微软雅黑" panose="020B0503020204020204" pitchFamily="34" charset="-122"/>
              </a:rPr>
              <a:t>资源分配权</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41" name="右箭头 40"/>
          <p:cNvSpPr/>
          <p:nvPr/>
        </p:nvSpPr>
        <p:spPr>
          <a:xfrm>
            <a:off x="3000364" y="5643578"/>
            <a:ext cx="2750185" cy="42862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heckerboard(across)">
                                      <p:cBhvr>
                                        <p:cTn id="10" dur="500"/>
                                        <p:tgtEl>
                                          <p:spTgt spid="4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142984"/>
            <a:ext cx="8143932" cy="5143536"/>
          </a:xfrm>
        </p:spPr>
        <p:txBody>
          <a:bodyPr>
            <a:normAutofit/>
          </a:bodyPr>
          <a:lstStyle/>
          <a:p>
            <a:pPr marL="0" algn="l">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（三）团委与社团的关系</a:t>
            </a:r>
            <a:endPar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algn="l">
              <a:buNone/>
            </a:pP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a:p>
            <a:pPr marL="0" algn="l">
              <a:buNone/>
            </a:pP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a:p>
            <a:pPr marL="0" indent="0" algn="just">
              <a:lnSpc>
                <a:spcPct val="150000"/>
              </a:lnSpc>
              <a:spcBef>
                <a:spcPts val="0"/>
              </a:spcBef>
              <a:buNone/>
            </a:pPr>
            <a:endParaRPr lang="x-none" sz="2400" b="1" dirty="0" smtClean="0"/>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en-US"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这致使部分社团以自我为中心，以任何的资源提供方为中心。这种</a:t>
            </a:r>
            <a:r>
              <a:rPr lang="x-none" altLang="en-US" sz="2000" b="1" dirty="0" smtClean="0">
                <a:latin typeface="微软雅黑" panose="020B0503020204020204" pitchFamily="34" charset="-122"/>
                <a:ea typeface="微软雅黑" panose="020B0503020204020204" pitchFamily="34" charset="-122"/>
              </a:rPr>
              <a:t>远离共青团的趋势</a:t>
            </a:r>
            <a:r>
              <a:rPr lang="x-none" sz="2000" dirty="0" smtClean="0">
                <a:latin typeface="微软雅黑" panose="020B0503020204020204" pitchFamily="34" charset="-122"/>
                <a:ea typeface="微软雅黑" panose="020B0503020204020204" pitchFamily="34" charset="-122"/>
              </a:rPr>
              <a:t>，必须得到高度警惕和果断解决。</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en-US" sz="2000" dirty="0" smtClean="0">
                <a:latin typeface="微软雅黑" panose="020B0503020204020204" pitchFamily="34" charset="-122"/>
                <a:ea typeface="微软雅黑" panose="020B0503020204020204" pitchFamily="34" charset="-122"/>
                <a:sym typeface="+mn-ea"/>
              </a:rPr>
              <a:t>     </a:t>
            </a:r>
            <a:r>
              <a:rPr lang="x-none" sz="2000" dirty="0" smtClean="0">
                <a:latin typeface="微软雅黑" panose="020B0503020204020204" pitchFamily="34" charset="-122"/>
                <a:ea typeface="微软雅黑" panose="020B0503020204020204" pitchFamily="34" charset="-122"/>
                <a:sym typeface="+mn-ea"/>
              </a:rPr>
              <a:t>“一心双圆”格局下，第一个“缺少”通过分类指导</a:t>
            </a:r>
            <a:r>
              <a:rPr lang="zh-CN" altLang="en-US" sz="2000" dirty="0" smtClean="0">
                <a:latin typeface="微软雅黑" panose="020B0503020204020204" pitchFamily="34" charset="-122"/>
                <a:ea typeface="微软雅黑" panose="020B0503020204020204" pitchFamily="34" charset="-122"/>
                <a:sym typeface="+mn-ea"/>
              </a:rPr>
              <a:t>、</a:t>
            </a:r>
            <a:r>
              <a:rPr lang="x-none" sz="2000" dirty="0" smtClean="0">
                <a:latin typeface="微软雅黑" panose="020B0503020204020204" pitchFamily="34" charset="-122"/>
                <a:ea typeface="微软雅黑" panose="020B0503020204020204" pitchFamily="34" charset="-122"/>
                <a:sym typeface="+mn-ea"/>
              </a:rPr>
              <a:t>协同运行</a:t>
            </a:r>
            <a:r>
              <a:rPr lang="zh-CN" altLang="en-US" sz="2000" dirty="0" smtClean="0">
                <a:latin typeface="微软雅黑" panose="020B0503020204020204" pitchFamily="34" charset="-122"/>
                <a:ea typeface="微软雅黑" panose="020B0503020204020204" pitchFamily="34" charset="-122"/>
                <a:sym typeface="+mn-ea"/>
              </a:rPr>
              <a:t>、</a:t>
            </a:r>
            <a:r>
              <a:rPr lang="x-none" sz="2000" dirty="0" smtClean="0">
                <a:latin typeface="微软雅黑" panose="020B0503020204020204" pitchFamily="34" charset="-122"/>
                <a:ea typeface="微软雅黑" panose="020B0503020204020204" pitchFamily="34" charset="-122"/>
                <a:sym typeface="+mn-ea"/>
              </a:rPr>
              <a:t>综合考核</a:t>
            </a:r>
            <a:r>
              <a:rPr lang="zh-CN" altLang="en-US" sz="2000" dirty="0" smtClean="0">
                <a:latin typeface="微软雅黑" panose="020B0503020204020204" pitchFamily="34" charset="-122"/>
                <a:ea typeface="微软雅黑" panose="020B0503020204020204" pitchFamily="34" charset="-122"/>
                <a:sym typeface="+mn-ea"/>
              </a:rPr>
              <a:t>等</a:t>
            </a:r>
            <a:r>
              <a:rPr lang="x-none" sz="2000" dirty="0" smtClean="0">
                <a:latin typeface="微软雅黑" panose="020B0503020204020204" pitchFamily="34" charset="-122"/>
                <a:ea typeface="微软雅黑" panose="020B0503020204020204" pitchFamily="34" charset="-122"/>
                <a:sym typeface="+mn-ea"/>
              </a:rPr>
              <a:t>制度加以解决。</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7" name="椭圆形标注 6"/>
          <p:cNvSpPr/>
          <p:nvPr/>
        </p:nvSpPr>
        <p:spPr>
          <a:xfrm>
            <a:off x="5143504" y="1285860"/>
            <a:ext cx="3281680" cy="93599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smtClean="0">
                <a:latin typeface="微软雅黑" panose="020B0503020204020204" pitchFamily="34" charset="-122"/>
                <a:ea typeface="微软雅黑" panose="020B0503020204020204" pitchFamily="34" charset="-122"/>
                <a:sym typeface="+mn-ea"/>
              </a:rPr>
              <a:t>缺少对社团的思想引领和行为规范</a:t>
            </a:r>
            <a:endParaRPr lang="x-none" altLang="en-US" sz="2000" b="1" dirty="0" smtClean="0">
              <a:latin typeface="微软雅黑" panose="020B0503020204020204" pitchFamily="34" charset="-122"/>
              <a:ea typeface="微软雅黑" panose="020B0503020204020204" pitchFamily="34" charset="-122"/>
              <a:sym typeface="+mn-ea"/>
            </a:endParaRPr>
          </a:p>
        </p:txBody>
      </p:sp>
      <p:sp>
        <p:nvSpPr>
          <p:cNvPr id="8" name="椭圆形标注 7"/>
          <p:cNvSpPr/>
          <p:nvPr/>
        </p:nvSpPr>
        <p:spPr>
          <a:xfrm>
            <a:off x="5214942" y="2643182"/>
            <a:ext cx="3249930" cy="93599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b="1" dirty="0" smtClean="0">
                <a:latin typeface="微软雅黑" panose="020B0503020204020204" pitchFamily="34" charset="-122"/>
                <a:ea typeface="微软雅黑" panose="020B0503020204020204" pitchFamily="34" charset="-122"/>
                <a:sym typeface="+mn-ea"/>
              </a:rPr>
              <a:t>缺少对社团的有力支持</a:t>
            </a:r>
            <a:endParaRPr lang="x-none" altLang="en-US" sz="2000" b="1" dirty="0" smtClean="0">
              <a:latin typeface="微软雅黑" panose="020B0503020204020204" pitchFamily="34" charset="-122"/>
              <a:ea typeface="微软雅黑" panose="020B0503020204020204" pitchFamily="34" charset="-122"/>
              <a:sym typeface="+mn-ea"/>
            </a:endParaRPr>
          </a:p>
        </p:txBody>
      </p:sp>
      <p:sp>
        <p:nvSpPr>
          <p:cNvPr id="9" name="矩形 8"/>
          <p:cNvSpPr/>
          <p:nvPr/>
        </p:nvSpPr>
        <p:spPr>
          <a:xfrm>
            <a:off x="285720" y="2285992"/>
            <a:ext cx="4929222" cy="461665"/>
          </a:xfrm>
          <a:prstGeom prst="rect">
            <a:avLst/>
          </a:prstGeom>
        </p:spPr>
        <p:txBody>
          <a:bodyPr wrap="square">
            <a:sp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rPr>
              <a:t>“一体两翼”模式下的“两个缺少”</a:t>
            </a:r>
            <a:endParaRPr lang="zh-CN" altLang="en-US" sz="2400" b="1" dirty="0" smtClean="0">
              <a:solidFill>
                <a:srgbClr val="265F6C"/>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4051304"/>
            <a:ext cx="1928826" cy="714380"/>
          </a:xfrm>
        </p:spPr>
        <p:txBody>
          <a:bodyPr>
            <a:normAutofit/>
          </a:bodyPr>
          <a:lstStyle/>
          <a:p>
            <a:pPr algn="ctr">
              <a:buNone/>
            </a:pPr>
            <a:r>
              <a:rPr lang="zh-CN" altLang="en-US" b="1" dirty="0" smtClean="0">
                <a:latin typeface="微软雅黑" panose="020B0503020204020204" pitchFamily="34" charset="-122"/>
                <a:ea typeface="微软雅黑" panose="020B0503020204020204" pitchFamily="34" charset="-122"/>
              </a:rPr>
              <a:t> </a:t>
            </a:r>
            <a:endParaRPr lang="en-US" altLang="zh-CN" dirty="0" smtClean="0">
              <a:latin typeface="微软雅黑" panose="020B0503020204020204" pitchFamily="34" charset="-122"/>
              <a:ea typeface="微软雅黑" panose="020B0503020204020204" pitchFamily="34" charset="-122"/>
            </a:endParaRPr>
          </a:p>
        </p:txBody>
      </p:sp>
      <p:sp>
        <p:nvSpPr>
          <p:cNvPr id="5" name="内容占位符 2"/>
          <p:cNvSpPr txBox="1"/>
          <p:nvPr/>
        </p:nvSpPr>
        <p:spPr>
          <a:xfrm>
            <a:off x="107602" y="2708898"/>
            <a:ext cx="1857388" cy="714380"/>
          </a:xfrm>
          <a:prstGeom prst="rect">
            <a:avLst/>
          </a:prstGeom>
        </p:spPr>
        <p:txBody>
          <a:bodyPr vert="horz" lIns="91440" tIns="45720" rIns="91440" bIns="45720" rtlCol="0">
            <a:normAutofit/>
          </a:bodyPr>
          <a:lstStyle/>
          <a:p>
            <a:pPr marL="342900" marR="0" lvl="0" indent="-342900" algn="ctr" defTabSz="914400" rtl="0" eaLnBrk="1" latinLnBrk="0" hangingPunct="1">
              <a:spcBef>
                <a:spcPct val="20000"/>
              </a:spcBef>
              <a:spcAft>
                <a:spcPts val="0"/>
              </a:spcAft>
              <a:buClrTx/>
              <a:buSzTx/>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   联</a:t>
            </a:r>
            <a:endParaRPr kumimoji="0" lang="zh-CN" alt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2483470" y="1052963"/>
            <a:ext cx="6357982" cy="1580515"/>
          </a:xfrm>
          <a:prstGeom prst="rect">
            <a:avLst/>
          </a:prstGeom>
          <a:ln>
            <a:solidFill>
              <a:srgbClr val="1F7B77"/>
            </a:solidFill>
            <a:prstDash val="dash"/>
          </a:ln>
        </p:spPr>
        <p:txBody>
          <a:bodyPr wrap="square">
            <a:spAutoFit/>
          </a:bodyPr>
          <a:lstStyle/>
          <a:p>
            <a:pPr marL="0" indent="0" algn="just">
              <a:spcBef>
                <a:spcPts val="0"/>
              </a:spcBef>
              <a:buNone/>
            </a:pPr>
            <a:r>
              <a:rPr lang="zh-CN" altLang="en-US" sz="2400" dirty="0" smtClean="0">
                <a:solidFill>
                  <a:prstClr val="black"/>
                </a:solidFill>
                <a:latin typeface="微软雅黑" panose="020B0503020204020204" pitchFamily="34" charset="-122"/>
                <a:ea typeface="微软雅黑" panose="020B0503020204020204" pitchFamily="34" charset="-122"/>
                <a:sym typeface="+mn-ea"/>
              </a:rPr>
              <a:t>广义的社联：包括社联机关——主席团及其职能部门，以及接受社联机关管理的各学生社团。</a:t>
            </a:r>
            <a:endParaRPr lang="zh-CN" altLang="en-US" sz="2400" dirty="0" smtClean="0">
              <a:solidFill>
                <a:prstClr val="black"/>
              </a:solidFill>
              <a:latin typeface="微软雅黑" panose="020B0503020204020204" pitchFamily="34" charset="-122"/>
              <a:ea typeface="微软雅黑" panose="020B0503020204020204" pitchFamily="34" charset="-122"/>
              <a:sym typeface="+mn-ea"/>
            </a:endParaRPr>
          </a:p>
          <a:p>
            <a:pPr marL="0" indent="0" algn="just">
              <a:spcBef>
                <a:spcPts val="0"/>
              </a:spcBef>
              <a:buNone/>
            </a:pPr>
            <a:endParaRPr lang="zh-CN" altLang="en-US" sz="2400" dirty="0" smtClean="0">
              <a:solidFill>
                <a:prstClr val="black"/>
              </a:solidFill>
              <a:latin typeface="微软雅黑" panose="020B0503020204020204" pitchFamily="34" charset="-122"/>
              <a:ea typeface="微软雅黑" panose="020B0503020204020204" pitchFamily="34" charset="-122"/>
              <a:sym typeface="+mn-ea"/>
            </a:endParaRPr>
          </a:p>
          <a:p>
            <a:pPr marL="0" indent="0" algn="just">
              <a:spcBef>
                <a:spcPts val="0"/>
              </a:spcBef>
              <a:buNone/>
            </a:pPr>
            <a:r>
              <a:rPr lang="zh-CN" altLang="en-US" sz="2400" dirty="0" smtClean="0">
                <a:solidFill>
                  <a:prstClr val="black"/>
                </a:solidFill>
                <a:latin typeface="微软雅黑" panose="020B0503020204020204" pitchFamily="34" charset="-122"/>
                <a:ea typeface="微软雅黑" panose="020B0503020204020204" pitchFamily="34" charset="-122"/>
                <a:sym typeface="+mn-ea"/>
              </a:rPr>
              <a:t>狭义的社联：社联机关。</a:t>
            </a:r>
            <a:endParaRPr lang="zh-CN" altLang="en-US" sz="2400" dirty="0" smtClean="0">
              <a:solidFill>
                <a:prstClr val="black"/>
              </a:solidFill>
              <a:latin typeface="微软雅黑" panose="020B0503020204020204" pitchFamily="34" charset="-122"/>
              <a:ea typeface="微软雅黑" panose="020B0503020204020204" pitchFamily="34" charset="-122"/>
            </a:endParaRPr>
          </a:p>
        </p:txBody>
      </p:sp>
      <p:sp>
        <p:nvSpPr>
          <p:cNvPr id="13" name="矩形 12"/>
          <p:cNvSpPr/>
          <p:nvPr/>
        </p:nvSpPr>
        <p:spPr>
          <a:xfrm>
            <a:off x="2483470" y="3500756"/>
            <a:ext cx="6357982" cy="1946275"/>
          </a:xfrm>
          <a:prstGeom prst="rect">
            <a:avLst/>
          </a:prstGeom>
          <a:ln>
            <a:solidFill>
              <a:srgbClr val="1F7B77"/>
            </a:solidFill>
            <a:prstDash val="dash"/>
          </a:ln>
        </p:spPr>
        <p:txBody>
          <a:bodyPr wrap="square">
            <a:spAutoFit/>
          </a:bodyPr>
          <a:lstStyle/>
          <a:p>
            <a:pPr marL="0" indent="0" algn="just">
              <a:spcBef>
                <a:spcPts val="0"/>
              </a:spcBef>
              <a:buNone/>
            </a:pPr>
            <a:r>
              <a:rPr lang="zh-CN" altLang="en-US" sz="2400" dirty="0" smtClean="0">
                <a:solidFill>
                  <a:prstClr val="black"/>
                </a:solidFill>
                <a:latin typeface="微软雅黑" panose="020B0503020204020204" pitchFamily="34" charset="-122"/>
                <a:ea typeface="微软雅黑" panose="020B0503020204020204" pitchFamily="34" charset="-122"/>
                <a:sym typeface="+mn-ea"/>
              </a:rPr>
              <a:t>不能简单地将社联等同于学生社团，这是两个主体不同的组织。</a:t>
            </a:r>
            <a:endParaRPr lang="zh-CN" altLang="en-US" sz="2400" dirty="0" smtClean="0">
              <a:solidFill>
                <a:prstClr val="black"/>
              </a:solidFill>
              <a:latin typeface="微软雅黑" panose="020B0503020204020204" pitchFamily="34" charset="-122"/>
              <a:ea typeface="微软雅黑" panose="020B0503020204020204" pitchFamily="34" charset="-122"/>
              <a:sym typeface="+mn-ea"/>
            </a:endParaRPr>
          </a:p>
          <a:p>
            <a:pPr marL="0" indent="0" algn="just">
              <a:spcBef>
                <a:spcPts val="0"/>
              </a:spcBef>
              <a:buNone/>
            </a:pPr>
            <a:endParaRPr lang="zh-CN" altLang="en-US" sz="2400" dirty="0" smtClean="0">
              <a:solidFill>
                <a:prstClr val="black"/>
              </a:solidFill>
              <a:latin typeface="微软雅黑" panose="020B0503020204020204" pitchFamily="34" charset="-122"/>
              <a:ea typeface="微软雅黑" panose="020B0503020204020204" pitchFamily="34" charset="-122"/>
            </a:endParaRPr>
          </a:p>
          <a:p>
            <a:pPr marL="0" indent="0" algn="just">
              <a:spcBef>
                <a:spcPts val="0"/>
              </a:spcBef>
              <a:buNone/>
            </a:pPr>
            <a:r>
              <a:rPr lang="zh-CN" altLang="en-US" sz="2400" dirty="0" smtClean="0">
                <a:solidFill>
                  <a:prstClr val="black"/>
                </a:solidFill>
                <a:latin typeface="微软雅黑" panose="020B0503020204020204" pitchFamily="34" charset="-122"/>
                <a:ea typeface="微软雅黑" panose="020B0503020204020204" pitchFamily="34" charset="-122"/>
                <a:sym typeface="+mn-ea"/>
              </a:rPr>
              <a:t>事实上，相较于社联机关，学生社团的地位更具基础性。</a:t>
            </a:r>
            <a:endParaRPr lang="zh-CN" altLang="en-US" sz="2400" dirty="0" smtClean="0">
              <a:solidFill>
                <a:prstClr val="black"/>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rot="5400000">
            <a:off x="1333902" y="1850589"/>
            <a:ext cx="1620000" cy="1588"/>
          </a:xfrm>
          <a:prstGeom prst="line">
            <a:avLst/>
          </a:prstGeom>
          <a:ln>
            <a:solidFill>
              <a:srgbClr val="265F6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a:off x="1332313" y="4429937"/>
            <a:ext cx="1620000" cy="1588"/>
          </a:xfrm>
          <a:prstGeom prst="line">
            <a:avLst/>
          </a:prstGeom>
          <a:ln>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43000"/>
            <a:ext cx="7793990" cy="5143500"/>
          </a:xfrm>
        </p:spPr>
        <p:txBody>
          <a:bodyPr>
            <a:normAutofit/>
          </a:bodyPr>
          <a:lstStyle/>
          <a:p>
            <a:pPr marL="0" algn="l">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（三）团委与社团的关系</a:t>
            </a:r>
            <a:endParaRPr lang="en-US" altLang="x-none"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1000"/>
              </a:spcBef>
              <a:buNone/>
            </a:pPr>
            <a:r>
              <a:rPr lang="en-US" altLang="x-none" sz="2000" b="1" dirty="0" smtClean="0">
                <a:latin typeface="微软雅黑" panose="020B0503020204020204" pitchFamily="34" charset="-122"/>
                <a:ea typeface="微软雅黑" panose="020B0503020204020204" pitchFamily="34" charset="-122"/>
                <a:sym typeface="+mn-ea"/>
              </a:rPr>
              <a:t>     5. </a:t>
            </a:r>
            <a:r>
              <a:rPr lang="x-none" altLang="en-US" sz="2000" b="1" dirty="0" smtClean="0">
                <a:latin typeface="微软雅黑" panose="020B0503020204020204" pitchFamily="34" charset="-122"/>
                <a:ea typeface="微软雅黑" panose="020B0503020204020204" pitchFamily="34" charset="-122"/>
                <a:sym typeface="+mn-ea"/>
              </a:rPr>
              <a:t>重点项目</a:t>
            </a:r>
            <a:r>
              <a:rPr lang="x-none" sz="2000" b="1" dirty="0" smtClean="0">
                <a:latin typeface="微软雅黑" panose="020B0503020204020204" pitchFamily="34" charset="-122"/>
                <a:ea typeface="微软雅黑" panose="020B0503020204020204" pitchFamily="34" charset="-122"/>
                <a:sym typeface="+mn-ea"/>
              </a:rPr>
              <a:t>资助制度</a:t>
            </a:r>
            <a:endParaRPr lang="x-none"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7" name="横卷形 6"/>
          <p:cNvSpPr/>
          <p:nvPr/>
        </p:nvSpPr>
        <p:spPr>
          <a:xfrm>
            <a:off x="1146149" y="2479668"/>
            <a:ext cx="6715172" cy="3163910"/>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altLang="en-US" sz="2400" b="1" dirty="0" smtClean="0">
                <a:latin typeface="微软雅黑" panose="020B0503020204020204" pitchFamily="34" charset="-122"/>
                <a:ea typeface="微软雅黑" panose="020B0503020204020204" pitchFamily="34" charset="-122"/>
                <a:sym typeface="+mn-ea"/>
              </a:rPr>
              <a:t>       </a:t>
            </a:r>
            <a:r>
              <a:rPr lang="x-none" altLang="en-US" sz="2400" b="1" dirty="0" smtClean="0">
                <a:latin typeface="微软雅黑" panose="020B0503020204020204" pitchFamily="34" charset="-122"/>
                <a:ea typeface="微软雅黑" panose="020B0503020204020204" pitchFamily="34" charset="-122"/>
                <a:sym typeface="+mn-ea"/>
              </a:rPr>
              <a:t>建立评价</a:t>
            </a:r>
            <a:r>
              <a:rPr lang="zh-CN" altLang="en-US" sz="2400" b="1" dirty="0" smtClean="0">
                <a:latin typeface="微软雅黑" panose="020B0503020204020204" pitchFamily="34" charset="-122"/>
                <a:ea typeface="微软雅黑" panose="020B0503020204020204" pitchFamily="34" charset="-122"/>
                <a:sym typeface="+mn-ea"/>
              </a:rPr>
              <a:t>制度</a:t>
            </a:r>
            <a:r>
              <a:rPr lang="x-none" altLang="en-US" sz="2400" b="1" dirty="0" smtClean="0">
                <a:latin typeface="微软雅黑" panose="020B0503020204020204" pitchFamily="34" charset="-122"/>
                <a:ea typeface="微软雅黑" panose="020B0503020204020204" pitchFamily="34" charset="-122"/>
                <a:sym typeface="+mn-ea"/>
              </a:rPr>
              <a:t>，对弘扬社会主义核心价值观的社团活动进行大力资助，使社团摆脱某些商业气息严重，甚至别有企图的资源提供方，引领社团向上向善。</a:t>
            </a:r>
            <a:endParaRPr lang="zh-CN" altLang="en-US" sz="2400" b="1" dirty="0" smtClean="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142984"/>
            <a:ext cx="8229600" cy="5143536"/>
          </a:xfrm>
        </p:spPr>
        <p:txBody>
          <a:bodyPr>
            <a:normAutofit/>
          </a:bodyPr>
          <a:lstStyle/>
          <a:p>
            <a:pPr marL="0" algn="l">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（三）团委与社团的关系</a:t>
            </a:r>
            <a:endParaRPr lang="en-US" altLang="x-none"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1000"/>
              </a:spcBef>
              <a:buNone/>
            </a:pPr>
            <a:r>
              <a:rPr lang="en-US" altLang="x-none" sz="2000" b="1" dirty="0" smtClean="0">
                <a:latin typeface="微软雅黑" panose="020B0503020204020204" pitchFamily="34" charset="-122"/>
                <a:ea typeface="微软雅黑" panose="020B0503020204020204" pitchFamily="34" charset="-122"/>
                <a:sym typeface="+mn-ea"/>
              </a:rPr>
              <a:t>     6. </a:t>
            </a:r>
            <a:r>
              <a:rPr lang="x-none" sz="2000" b="1" dirty="0" smtClean="0">
                <a:latin typeface="微软雅黑" panose="020B0503020204020204" pitchFamily="34" charset="-122"/>
                <a:ea typeface="微软雅黑" panose="020B0503020204020204" pitchFamily="34" charset="-122"/>
                <a:sym typeface="+mn-ea"/>
              </a:rPr>
              <a:t>财务分级审批制度</a:t>
            </a:r>
            <a:endParaRPr lang="x-none"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1000"/>
              </a:spcBef>
              <a:buNone/>
            </a:pPr>
            <a:r>
              <a:rPr lang="en-US" sz="2000" dirty="0" smtClean="0">
                <a:latin typeface="微软雅黑" panose="020B0503020204020204" pitchFamily="34" charset="-122"/>
                <a:ea typeface="微软雅黑" panose="020B0503020204020204" pitchFamily="34" charset="-122"/>
                <a:sym typeface="+mn-ea"/>
              </a:rPr>
              <a:t>       </a:t>
            </a:r>
            <a:r>
              <a:rPr lang="x-none" sz="2000" dirty="0" smtClean="0">
                <a:latin typeface="微软雅黑" panose="020B0503020204020204" pitchFamily="34" charset="-122"/>
                <a:ea typeface="微软雅黑" panose="020B0503020204020204" pitchFamily="34" charset="-122"/>
                <a:sym typeface="+mn-ea"/>
              </a:rPr>
              <a:t>对社团的“重点项目资助”</a:t>
            </a:r>
            <a:r>
              <a:rPr lang="zh-CN" altLang="en-US" sz="2000" dirty="0" smtClean="0">
                <a:latin typeface="微软雅黑" panose="020B0503020204020204" pitchFamily="34" charset="-122"/>
                <a:ea typeface="微软雅黑" panose="020B0503020204020204" pitchFamily="34" charset="-122"/>
                <a:sym typeface="+mn-ea"/>
              </a:rPr>
              <a:t>，</a:t>
            </a:r>
            <a:r>
              <a:rPr lang="x-none" sz="2000" dirty="0" smtClean="0">
                <a:latin typeface="微软雅黑" panose="020B0503020204020204" pitchFamily="34" charset="-122"/>
                <a:ea typeface="微软雅黑" panose="020B0503020204020204" pitchFamily="34" charset="-122"/>
                <a:sym typeface="+mn-ea"/>
              </a:rPr>
              <a:t>经学生会业务部门审核，学生会主席团研究决定，团委批复即可。</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52532" y="4376745"/>
            <a:ext cx="1035661" cy="100013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学生</a:t>
            </a:r>
            <a:endParaRPr lang="zh-CN" altLang="en-US"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社团</a:t>
            </a:r>
            <a:endParaRPr lang="zh-CN" altLang="en-US" sz="2000" b="1" dirty="0">
              <a:latin typeface="微软雅黑" panose="020B0503020204020204" pitchFamily="34" charset="-122"/>
              <a:ea typeface="微软雅黑" panose="020B0503020204020204" pitchFamily="34" charset="-122"/>
            </a:endParaRPr>
          </a:p>
        </p:txBody>
      </p:sp>
      <p:sp>
        <p:nvSpPr>
          <p:cNvPr id="7" name="矩形 6"/>
          <p:cNvSpPr/>
          <p:nvPr/>
        </p:nvSpPr>
        <p:spPr>
          <a:xfrm>
            <a:off x="2451261" y="4248862"/>
            <a:ext cx="1285883" cy="121444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pitchFamily="34" charset="-122"/>
                <a:ea typeface="微软雅黑" panose="020B0503020204020204" pitchFamily="34" charset="-122"/>
              </a:rPr>
              <a:t>学生会</a:t>
            </a:r>
            <a:endParaRPr lang="zh-CN" altLang="en-US" sz="2000" b="1">
              <a:latin typeface="微软雅黑" panose="020B0503020204020204" pitchFamily="34" charset="-122"/>
              <a:ea typeface="微软雅黑" panose="020B0503020204020204" pitchFamily="34" charset="-122"/>
            </a:endParaRPr>
          </a:p>
          <a:p>
            <a:pPr algn="ctr"/>
            <a:r>
              <a:rPr lang="zh-CN" altLang="en-US" sz="2000" b="1">
                <a:latin typeface="微软雅黑" panose="020B0503020204020204" pitchFamily="34" charset="-122"/>
                <a:ea typeface="微软雅黑" panose="020B0503020204020204" pitchFamily="34" charset="-122"/>
              </a:rPr>
              <a:t>业务部门</a:t>
            </a:r>
            <a:endParaRPr lang="zh-CN" altLang="en-US"/>
          </a:p>
        </p:txBody>
      </p:sp>
      <p:sp>
        <p:nvSpPr>
          <p:cNvPr id="8" name="五角星 7"/>
          <p:cNvSpPr/>
          <p:nvPr/>
        </p:nvSpPr>
        <p:spPr>
          <a:xfrm>
            <a:off x="4380087" y="3666069"/>
            <a:ext cx="2000264" cy="1928826"/>
          </a:xfrm>
          <a:prstGeom prst="star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学生会主席团</a:t>
            </a:r>
            <a:endParaRPr lang="zh-CN" altLang="en-US" sz="2000" b="1" dirty="0">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6775112" y="3609801"/>
            <a:ext cx="2288547" cy="2340431"/>
          </a:xfrm>
          <a:prstGeom prst="rect">
            <a:avLst/>
          </a:prstGeom>
        </p:spPr>
      </p:pic>
      <p:sp>
        <p:nvSpPr>
          <p:cNvPr id="9" name="左右箭头 8"/>
          <p:cNvSpPr/>
          <p:nvPr/>
        </p:nvSpPr>
        <p:spPr>
          <a:xfrm>
            <a:off x="1101525" y="4508332"/>
            <a:ext cx="1255898" cy="746760"/>
          </a:xfrm>
          <a:prstGeom prst="lef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右箭头 9"/>
          <p:cNvSpPr/>
          <p:nvPr/>
        </p:nvSpPr>
        <p:spPr>
          <a:xfrm>
            <a:off x="3801175" y="4620868"/>
            <a:ext cx="930275" cy="518160"/>
          </a:xfrm>
          <a:prstGeom prst="lef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左右箭头 10"/>
          <p:cNvSpPr/>
          <p:nvPr/>
        </p:nvSpPr>
        <p:spPr>
          <a:xfrm>
            <a:off x="6000760" y="4692483"/>
            <a:ext cx="730884" cy="302895"/>
          </a:xfrm>
          <a:prstGeom prst="lef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6565" y="1143000"/>
            <a:ext cx="7793990" cy="5143500"/>
          </a:xfrm>
        </p:spPr>
        <p:txBody>
          <a:bodyPr>
            <a:normAutofit/>
          </a:bodyPr>
          <a:lstStyle/>
          <a:p>
            <a:pPr marL="0" algn="l">
              <a:buNone/>
            </a:pPr>
            <a:r>
              <a:rPr lang="x-none"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（三）团委与社团的关系</a:t>
            </a:r>
            <a:endParaRPr lang="en-US" altLang="x-none" sz="2000" b="1"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35560" y="189230"/>
            <a:ext cx="6786880" cy="502285"/>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四、“一心双圆”格局下的三个关系解读</a:t>
            </a:r>
            <a:endParaRPr sz="3600" b="1" dirty="0" smtClean="0"/>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7" name="横卷形 6"/>
          <p:cNvSpPr/>
          <p:nvPr/>
        </p:nvSpPr>
        <p:spPr>
          <a:xfrm>
            <a:off x="1000100" y="1285860"/>
            <a:ext cx="7000924" cy="4500594"/>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400" b="1" dirty="0" smtClean="0">
                <a:latin typeface="微软雅黑" panose="020B0503020204020204" pitchFamily="34" charset="-122"/>
                <a:ea typeface="微软雅黑" panose="020B0503020204020204" pitchFamily="34" charset="-122"/>
                <a:sym typeface="+mn-ea"/>
              </a:rPr>
              <a:t>       着眼于一个充满自发性、独立性、民主性的未来，社团将是极端重要的活动主体，在学生学习、生活和民主建设中发挥重要作用。社团活动在很大程度上决定着学生的生机与活力，缺少社团活动和社团文化的校园将像沙漠一样荒芜与孤寂。</a:t>
            </a:r>
            <a:endParaRPr lang="zh-CN" altLang="en-US" sz="2400" b="1" dirty="0" smtClean="0">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000232" y="5500702"/>
            <a:ext cx="6000792" cy="1015663"/>
          </a:xfrm>
          <a:prstGeom prst="rect">
            <a:avLst/>
          </a:prstGeom>
        </p:spPr>
        <p:txBody>
          <a:bodyPr wrap="square">
            <a:spAutoFit/>
          </a:bodyPr>
          <a:lstStyle/>
          <a:p>
            <a:pPr algn="r">
              <a:lnSpc>
                <a:spcPct val="150000"/>
              </a:lnSpc>
            </a:pPr>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sz="2000" b="1" dirty="0" smtClean="0">
                <a:latin typeface="微软雅黑" panose="020B0503020204020204" pitchFamily="34" charset="-122"/>
                <a:ea typeface="微软雅黑" panose="020B0503020204020204" pitchFamily="34" charset="-122"/>
              </a:rPr>
              <a:t>在河南工业大学第三次学生代表大会上的讲话</a:t>
            </a:r>
            <a:endParaRPr lang="en-US" altLang="zh-CN" sz="2000" b="1" dirty="0" smtClean="0">
              <a:latin typeface="微软雅黑" panose="020B0503020204020204" pitchFamily="34" charset="-122"/>
              <a:ea typeface="微软雅黑" panose="020B0503020204020204" pitchFamily="34" charset="-122"/>
            </a:endParaRPr>
          </a:p>
          <a:p>
            <a:pPr algn="r">
              <a:lnSpc>
                <a:spcPct val="150000"/>
              </a:lnSpc>
            </a:pPr>
            <a:r>
              <a:rPr lang="en-US" altLang="zh-CN" sz="2000" dirty="0" smtClean="0">
                <a:latin typeface="微软雅黑" panose="020B0503020204020204" pitchFamily="34" charset="-122"/>
                <a:ea typeface="微软雅黑" panose="020B0503020204020204" pitchFamily="34" charset="-122"/>
              </a:rPr>
              <a:t>2014</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8</a:t>
            </a:r>
            <a:r>
              <a:rPr lang="zh-CN" altLang="en-US" sz="2000" dirty="0" smtClean="0">
                <a:latin typeface="微软雅黑" panose="020B0503020204020204" pitchFamily="34" charset="-122"/>
                <a:ea typeface="微软雅黑" panose="020B0503020204020204" pitchFamily="34" charset="-122"/>
              </a:rPr>
              <a:t>月</a:t>
            </a:r>
            <a:r>
              <a:rPr lang="en-US" altLang="zh-CN" sz="2000" dirty="0" smtClean="0">
                <a:latin typeface="微软雅黑" panose="020B0503020204020204" pitchFamily="34" charset="-122"/>
                <a:ea typeface="微软雅黑" panose="020B0503020204020204" pitchFamily="34" charset="-122"/>
              </a:rPr>
              <a:t>31</a:t>
            </a:r>
            <a:r>
              <a:rPr lang="zh-CN" altLang="en-US" sz="2000" dirty="0" smtClean="0">
                <a:latin typeface="微软雅黑" panose="020B0503020204020204" pitchFamily="34" charset="-122"/>
                <a:ea typeface="微软雅黑" panose="020B0503020204020204" pitchFamily="34" charset="-122"/>
              </a:rPr>
              <a:t>日</a:t>
            </a:r>
            <a:endParaRPr lang="zh-CN" altLang="en-US" sz="20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allAtOnce"/>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8344" y="1143000"/>
            <a:ext cx="7272680" cy="5143500"/>
          </a:xfrm>
        </p:spPr>
        <p:txBody>
          <a:bodyPr>
            <a:normAutofit/>
          </a:bodyPr>
          <a:lstStyle/>
          <a:p>
            <a:pPr marL="0" indent="0" algn="just">
              <a:lnSpc>
                <a:spcPct val="150000"/>
              </a:lnSpc>
              <a:spcBef>
                <a:spcPts val="0"/>
              </a:spcBef>
              <a:buNone/>
            </a:pPr>
            <a:r>
              <a:rPr lang="en-US" altLang="x-none" sz="2000" dirty="0" smtClean="0">
                <a:latin typeface="微软雅黑" panose="020B0503020204020204" pitchFamily="34" charset="-122"/>
                <a:ea typeface="微软雅黑" panose="020B0503020204020204" pitchFamily="34" charset="-122"/>
              </a:rPr>
              <a:t>       </a:t>
            </a:r>
            <a:r>
              <a:rPr lang="x-none" sz="2000" dirty="0" smtClean="0">
                <a:latin typeface="微软雅黑" panose="020B0503020204020204" pitchFamily="34" charset="-122"/>
                <a:ea typeface="微软雅黑" panose="020B0503020204020204" pitchFamily="34" charset="-122"/>
              </a:rPr>
              <a:t>实践是不断发展变化的，高校团学系统的演进是必然的。从“一团一会”到“一体两翼”，再到“一心双圆”，系统自我运动的整个过程是由其内部矛盾经过两次质变、两次否定而完成的。</a:t>
            </a: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endParaRPr lang="x-none" sz="2000" dirty="0" smtClean="0">
              <a:latin typeface="微软雅黑" panose="020B0503020204020204" pitchFamily="34" charset="-122"/>
              <a:ea typeface="微软雅黑" panose="020B0503020204020204" pitchFamily="34" charset="-122"/>
            </a:endParaRPr>
          </a:p>
          <a:p>
            <a:pPr marL="0" indent="0" algn="just">
              <a:lnSpc>
                <a:spcPct val="150000"/>
              </a:lnSpc>
              <a:spcBef>
                <a:spcPts val="0"/>
              </a:spcBef>
              <a:buNone/>
            </a:pPr>
            <a:r>
              <a:rPr lang="x-none" sz="2000" dirty="0" smtClean="0">
                <a:latin typeface="微软雅黑" panose="020B0503020204020204" pitchFamily="34" charset="-122"/>
                <a:ea typeface="微软雅黑" panose="020B0503020204020204" pitchFamily="34" charset="-122"/>
              </a:rPr>
              <a:t>       系统持久旺盛的生命力源于对学生会和社团之间同一性和差异性的准确认知，源于对发展趋势做出及时、正确的反应。</a:t>
            </a:r>
            <a:endParaRPr lang="x-none" sz="20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88595"/>
            <a:ext cx="4088130" cy="55880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五、结束语</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28344" y="1143000"/>
            <a:ext cx="7272680" cy="5143500"/>
          </a:xfrm>
        </p:spPr>
        <p:txBody>
          <a:bodyPr>
            <a:normAutofit/>
          </a:bodyPr>
          <a:lstStyle/>
          <a:p>
            <a:pPr marL="0" indent="0" algn="ctr">
              <a:lnSpc>
                <a:spcPct val="150000"/>
              </a:lnSpc>
              <a:spcBef>
                <a:spcPts val="0"/>
              </a:spcBef>
              <a:buNone/>
            </a:pPr>
            <a:endParaRPr lang="en-US" altLang="zh-CN" sz="4000" b="1" dirty="0" smtClean="0">
              <a:latin typeface="微软雅黑" panose="020B0503020204020204" pitchFamily="34" charset="-122"/>
              <a:ea typeface="微软雅黑" panose="020B0503020204020204" pitchFamily="34" charset="-122"/>
            </a:endParaRPr>
          </a:p>
          <a:p>
            <a:pPr marL="0" indent="0" algn="ctr">
              <a:lnSpc>
                <a:spcPct val="150000"/>
              </a:lnSpc>
              <a:spcBef>
                <a:spcPts val="0"/>
              </a:spcBef>
              <a:buNone/>
            </a:pPr>
            <a:r>
              <a:rPr lang="zh-CN" altLang="en-US" sz="4400" b="1" dirty="0" smtClean="0">
                <a:latin typeface="微软雅黑" panose="020B0503020204020204" pitchFamily="34" charset="-122"/>
                <a:ea typeface="微软雅黑" panose="020B0503020204020204" pitchFamily="34" charset="-122"/>
              </a:rPr>
              <a:t>初步探索</a:t>
            </a:r>
            <a:endParaRPr lang="zh-CN" altLang="en-US" sz="4400" b="1" dirty="0" smtClean="0">
              <a:latin typeface="微软雅黑" panose="020B0503020204020204" pitchFamily="34" charset="-122"/>
              <a:ea typeface="微软雅黑" panose="020B0503020204020204" pitchFamily="34" charset="-122"/>
            </a:endParaRPr>
          </a:p>
          <a:p>
            <a:pPr marL="0" indent="0" algn="ctr">
              <a:lnSpc>
                <a:spcPct val="150000"/>
              </a:lnSpc>
              <a:spcBef>
                <a:spcPts val="0"/>
              </a:spcBef>
              <a:buNone/>
            </a:pPr>
            <a:r>
              <a:rPr lang="zh-CN" altLang="en-US" sz="4400" b="1" dirty="0" smtClean="0">
                <a:latin typeface="微软雅黑" panose="020B0503020204020204" pitchFamily="34" charset="-122"/>
                <a:ea typeface="微软雅黑" panose="020B0503020204020204" pitchFamily="34" charset="-122"/>
              </a:rPr>
              <a:t>敬请指正</a:t>
            </a:r>
            <a:endParaRPr lang="x-none" sz="4400" b="1"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60" y="188595"/>
            <a:ext cx="4088130" cy="55880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五、结束语</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4" name="直接连接符 3"/>
          <p:cNvCxnSpPr/>
          <p:nvPr/>
        </p:nvCxnSpPr>
        <p:spPr>
          <a:xfrm>
            <a:off x="0" y="83691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8332" y="1309531"/>
            <a:ext cx="7429551" cy="5267977"/>
          </a:xfrm>
        </p:spPr>
        <p:txBody>
          <a:bodyPr>
            <a:normAutofit fontScale="85000" lnSpcReduction="10000"/>
          </a:bodyPr>
          <a:lstStyle/>
          <a:p>
            <a:pPr algn="just">
              <a:buNone/>
            </a:pP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（一）</a:t>
            </a: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“一体两翼”概念的起源</a:t>
            </a:r>
            <a:endParaRPr lang="en-US" sz="2000" dirty="0" smtClean="0">
              <a:effectLst>
                <a:outerShdw blurRad="38100" dist="38100" dir="2700000" algn="tl">
                  <a:srgbClr val="000000">
                    <a:alpha val="43137"/>
                  </a:srgbClr>
                </a:outerShdw>
              </a:effectLst>
            </a:endParaRPr>
          </a:p>
          <a:p>
            <a:pPr indent="0" algn="just">
              <a:lnSpc>
                <a:spcPct val="160000"/>
              </a:lnSpc>
              <a:spcBef>
                <a:spcPts val="1000"/>
              </a:spcBef>
              <a:buNone/>
            </a:pP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一体两翼</a:t>
            </a: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指的是以一个事物为主体、中心，两个事物</a:t>
            </a:r>
            <a:endParaRPr lang="zh-CN" altLang="en-US"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围绕这个主体、中心发展。</a:t>
            </a:r>
            <a:endParaRPr lang="zh-CN" altLang="en-US"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a:t>
            </a:r>
            <a:endParaRPr lang="zh-CN" altLang="en-US"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中共中央在</a:t>
            </a:r>
            <a:r>
              <a:rPr lang="en-US" sz="2400" dirty="0" smtClean="0">
                <a:latin typeface="微软雅黑" panose="020B0503020204020204" pitchFamily="34" charset="-122"/>
                <a:ea typeface="微软雅黑" panose="020B0503020204020204" pitchFamily="34" charset="-122"/>
              </a:rPr>
              <a:t>1953</a:t>
            </a:r>
            <a:r>
              <a:rPr lang="zh-CN" altLang="en-US" sz="2400" dirty="0" smtClean="0">
                <a:latin typeface="微软雅黑" panose="020B0503020204020204" pitchFamily="34" charset="-122"/>
                <a:ea typeface="微软雅黑" panose="020B0503020204020204" pitchFamily="34" charset="-122"/>
              </a:rPr>
              <a:t>年提出了以</a:t>
            </a: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一化三改造</a:t>
            </a: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为核心内容的</a:t>
            </a:r>
            <a:endParaRPr lang="en-US" altLang="zh-CN"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过渡时期总路线。</a:t>
            </a:r>
            <a:endParaRPr lang="en-US" altLang="zh-CN"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中心：</a:t>
            </a:r>
            <a:r>
              <a:rPr lang="zh-CN" altLang="en-US" sz="2400" dirty="0" smtClean="0">
                <a:latin typeface="微软雅黑" panose="020B0503020204020204" pitchFamily="34" charset="-122"/>
                <a:ea typeface="微软雅黑" panose="020B0503020204020204" pitchFamily="34" charset="-122"/>
              </a:rPr>
              <a:t>实现社会主义工业化</a:t>
            </a:r>
            <a:endParaRPr lang="en-US" altLang="zh-CN"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两翼：</a:t>
            </a:r>
            <a:r>
              <a:rPr lang="zh-CN" altLang="en-US" sz="2400" dirty="0" smtClean="0">
                <a:latin typeface="微软雅黑" panose="020B0503020204020204" pitchFamily="34" charset="-122"/>
                <a:ea typeface="微软雅黑" panose="020B0503020204020204" pitchFamily="34" charset="-122"/>
              </a:rPr>
              <a:t>农业、手工业的社会主义改造</a:t>
            </a:r>
            <a:endParaRPr lang="en-US" altLang="zh-CN" sz="2400" dirty="0" smtClean="0">
              <a:latin typeface="微软雅黑" panose="020B0503020204020204" pitchFamily="34" charset="-122"/>
              <a:ea typeface="微软雅黑" panose="020B0503020204020204" pitchFamily="34" charset="-122"/>
            </a:endParaRPr>
          </a:p>
          <a:p>
            <a:pPr algn="just">
              <a:buNone/>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资本主义工商业的社会主义改造</a:t>
            </a:r>
            <a:endParaRPr lang="en-US" altLang="zh-CN"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a:t>
            </a:r>
            <a:endParaRPr lang="zh-CN" altLang="en-US"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毛泽东</a:t>
            </a:r>
            <a:r>
              <a:rPr lang="zh-CN" altLang="en-US" sz="2400" dirty="0" smtClean="0">
                <a:latin typeface="微软雅黑" panose="020B0503020204020204" pitchFamily="34" charset="-122"/>
                <a:ea typeface="微软雅黑" panose="020B0503020204020204" pitchFamily="34" charset="-122"/>
              </a:rPr>
              <a:t>同志将其形象地概括为</a:t>
            </a: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一体两翼</a:t>
            </a:r>
            <a:r>
              <a:rPr lang="en-US"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，这体现了发展</a:t>
            </a:r>
            <a:endParaRPr lang="zh-CN" altLang="en-US"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生产力和改革生产关系的有机统一，实现了社会主义建设和社会</a:t>
            </a:r>
            <a:endParaRPr lang="en-US" altLang="zh-CN" sz="2400" dirty="0" smtClean="0">
              <a:latin typeface="微软雅黑" panose="020B0503020204020204" pitchFamily="34" charset="-122"/>
              <a:ea typeface="微软雅黑" panose="020B0503020204020204" pitchFamily="34" charset="-122"/>
            </a:endParaRPr>
          </a:p>
          <a:p>
            <a:pPr algn="just">
              <a:buNone/>
            </a:pPr>
            <a:r>
              <a:rPr lang="zh-CN" altLang="en-US" sz="2400" dirty="0" smtClean="0">
                <a:latin typeface="微软雅黑" panose="020B0503020204020204" pitchFamily="34" charset="-122"/>
                <a:ea typeface="微软雅黑" panose="020B0503020204020204" pitchFamily="34" charset="-122"/>
              </a:rPr>
              <a:t>主义改造同时并举。</a:t>
            </a:r>
            <a:endParaRPr lang="en-US" altLang="zh-CN" sz="2400" dirty="0" smtClean="0">
              <a:latin typeface="微软雅黑" panose="020B0503020204020204" pitchFamily="34" charset="-122"/>
              <a:ea typeface="微软雅黑" panose="020B0503020204020204" pitchFamily="34" charset="-122"/>
            </a:endParaRPr>
          </a:p>
        </p:txBody>
      </p:sp>
      <p:sp>
        <p:nvSpPr>
          <p:cNvPr id="6" name="内容占位符 2"/>
          <p:cNvSpPr txBox="1"/>
          <p:nvPr/>
        </p:nvSpPr>
        <p:spPr>
          <a:xfrm>
            <a:off x="35531" y="188890"/>
            <a:ext cx="8054340" cy="758190"/>
          </a:xfrm>
          <a:prstGeom prst="rect">
            <a:avLst/>
          </a:prstGeom>
        </p:spPr>
        <p:txBody>
          <a:bodyPr vert="horz" lIns="91440" tIns="45720" rIns="91440" bIns="45720" rtlCol="0">
            <a:noAutofit/>
          </a:bodyPr>
          <a:lstStyle/>
          <a:p>
            <a:pPr indent="-342900">
              <a:lnSpc>
                <a:spcPct val="150000"/>
              </a:lnSpc>
              <a:defRPr/>
            </a:pP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一、</a:t>
            </a:r>
            <a:r>
              <a:rPr lang="en-US" altLang="en-US" sz="2400" b="1" dirty="0" smtClean="0">
                <a:solidFill>
                  <a:srgbClr val="265F6C"/>
                </a:solidFill>
                <a:latin typeface="微软雅黑" panose="020B0503020204020204" pitchFamily="34" charset="-122"/>
                <a:ea typeface="微软雅黑" panose="020B0503020204020204" pitchFamily="34" charset="-122"/>
                <a:cs typeface="+mj-cs"/>
              </a:rPr>
              <a:t>“</a:t>
            </a: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一体两翼</a:t>
            </a:r>
            <a:r>
              <a:rPr lang="en-US" altLang="en-US" sz="2400" b="1" dirty="0" smtClean="0">
                <a:solidFill>
                  <a:srgbClr val="265F6C"/>
                </a:solidFill>
                <a:latin typeface="微软雅黑" panose="020B0503020204020204" pitchFamily="34" charset="-122"/>
                <a:ea typeface="微软雅黑" panose="020B0503020204020204" pitchFamily="34" charset="-122"/>
                <a:cs typeface="+mj-cs"/>
              </a:rPr>
              <a:t>”</a:t>
            </a: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模式</a:t>
            </a:r>
            <a:r>
              <a:rPr lang="en-US" altLang="en-US" sz="2400" b="1" dirty="0" smtClean="0">
                <a:solidFill>
                  <a:srgbClr val="265F6C"/>
                </a:solidFill>
                <a:latin typeface="微软雅黑" panose="020B0503020204020204" pitchFamily="34" charset="-122"/>
                <a:ea typeface="微软雅黑" panose="020B0503020204020204" pitchFamily="34" charset="-122"/>
                <a:cs typeface="+mj-cs"/>
              </a:rPr>
              <a:t>——</a:t>
            </a:r>
            <a:r>
              <a:rPr lang="zh-CN" altLang="en-US" sz="2400" b="1" dirty="0" smtClean="0">
                <a:solidFill>
                  <a:srgbClr val="265F6C"/>
                </a:solidFill>
                <a:latin typeface="微软雅黑" panose="020B0503020204020204" pitchFamily="34" charset="-122"/>
                <a:ea typeface="微软雅黑" panose="020B0503020204020204" pitchFamily="34" charset="-122"/>
                <a:cs typeface="+mj-cs"/>
              </a:rPr>
              <a:t>高校团学系统的第一次重构</a:t>
            </a:r>
            <a:endParaRPr lang="zh-CN" altLang="en-US" sz="2400" b="1" dirty="0" smtClean="0">
              <a:solidFill>
                <a:srgbClr val="265F6C"/>
              </a:solidFill>
              <a:latin typeface="微软雅黑" panose="020B0503020204020204" pitchFamily="34" charset="-122"/>
              <a:ea typeface="微软雅黑" panose="020B0503020204020204" pitchFamily="34" charset="-122"/>
              <a:cs typeface="+mj-cs"/>
            </a:endParaRPr>
          </a:p>
        </p:txBody>
      </p:sp>
      <p:cxnSp>
        <p:nvCxnSpPr>
          <p:cNvPr id="7" name="直接连接符 6"/>
          <p:cNvCxnSpPr/>
          <p:nvPr/>
        </p:nvCxnSpPr>
        <p:spPr>
          <a:xfrm>
            <a:off x="0" y="1000108"/>
            <a:ext cx="4286248" cy="1588"/>
          </a:xfrm>
          <a:prstGeom prst="line">
            <a:avLst/>
          </a:prstGeom>
          <a:ln w="15875" cmpd="sng">
            <a:solidFill>
              <a:srgbClr val="265F6C"/>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560" y="260350"/>
            <a:ext cx="7705090" cy="655955"/>
          </a:xfrm>
        </p:spPr>
        <p:txBody>
          <a:bodyPr>
            <a:norm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sym typeface="+mn-ea"/>
              </a:rPr>
              <a:t>一、</a:t>
            </a:r>
            <a:r>
              <a:rPr lang="en-US" altLang="en-US" sz="2400" b="1" dirty="0" smtClean="0">
                <a:solidFill>
                  <a:srgbClr val="265F6C"/>
                </a:solidFill>
                <a:latin typeface="微软雅黑" panose="020B0503020204020204" pitchFamily="34" charset="-122"/>
                <a:ea typeface="微软雅黑" panose="020B0503020204020204" pitchFamily="34" charset="-122"/>
                <a:sym typeface="+mn-ea"/>
              </a:rPr>
              <a:t>“</a:t>
            </a:r>
            <a:r>
              <a:rPr lang="zh-CN" altLang="en-US" sz="2400" b="1" dirty="0" smtClean="0">
                <a:solidFill>
                  <a:srgbClr val="265F6C"/>
                </a:solidFill>
                <a:latin typeface="微软雅黑" panose="020B0503020204020204" pitchFamily="34" charset="-122"/>
                <a:ea typeface="微软雅黑" panose="020B0503020204020204" pitchFamily="34" charset="-122"/>
                <a:sym typeface="+mn-ea"/>
              </a:rPr>
              <a:t>一体两翼</a:t>
            </a:r>
            <a:r>
              <a:rPr lang="en-US" altLang="en-US" sz="2400" b="1" dirty="0" smtClean="0">
                <a:solidFill>
                  <a:srgbClr val="265F6C"/>
                </a:solidFill>
                <a:latin typeface="微软雅黑" panose="020B0503020204020204" pitchFamily="34" charset="-122"/>
                <a:ea typeface="微软雅黑" panose="020B0503020204020204" pitchFamily="34" charset="-122"/>
                <a:sym typeface="+mn-ea"/>
              </a:rPr>
              <a:t>”</a:t>
            </a:r>
            <a:r>
              <a:rPr lang="zh-CN" altLang="en-US" sz="2400" b="1" dirty="0" smtClean="0">
                <a:solidFill>
                  <a:srgbClr val="265F6C"/>
                </a:solidFill>
                <a:latin typeface="微软雅黑" panose="020B0503020204020204" pitchFamily="34" charset="-122"/>
                <a:ea typeface="微软雅黑" panose="020B0503020204020204" pitchFamily="34" charset="-122"/>
                <a:sym typeface="+mn-ea"/>
              </a:rPr>
              <a:t>模式</a:t>
            </a:r>
            <a:r>
              <a:rPr lang="en-US" altLang="en-US" sz="2400" b="1" dirty="0" smtClean="0">
                <a:solidFill>
                  <a:srgbClr val="265F6C"/>
                </a:solidFill>
                <a:latin typeface="微软雅黑" panose="020B0503020204020204" pitchFamily="34" charset="-122"/>
                <a:ea typeface="微软雅黑" panose="020B0503020204020204" pitchFamily="34" charset="-122"/>
                <a:sym typeface="+mn-ea"/>
              </a:rPr>
              <a:t>——</a:t>
            </a:r>
            <a:r>
              <a:rPr lang="zh-CN" altLang="en-US" sz="2400" b="1" dirty="0" smtClean="0">
                <a:solidFill>
                  <a:srgbClr val="265F6C"/>
                </a:solidFill>
                <a:latin typeface="微软雅黑" panose="020B0503020204020204" pitchFamily="34" charset="-122"/>
                <a:ea typeface="微软雅黑" panose="020B0503020204020204" pitchFamily="34" charset="-122"/>
                <a:sym typeface="+mn-ea"/>
              </a:rPr>
              <a:t>高校团学系统的第一次重构</a:t>
            </a:r>
            <a:endParaRPr lang="zh-CN" altLang="en-US" sz="2400" b="1" dirty="0">
              <a:solidFill>
                <a:srgbClr val="265F6C"/>
              </a:solidFill>
              <a:latin typeface="微软雅黑" panose="020B0503020204020204" pitchFamily="34" charset="-122"/>
              <a:ea typeface="微软雅黑" panose="020B0503020204020204" pitchFamily="34" charset="-122"/>
            </a:endParaRPr>
          </a:p>
        </p:txBody>
      </p:sp>
      <p:sp>
        <p:nvSpPr>
          <p:cNvPr id="8" name="矩形 7"/>
          <p:cNvSpPr/>
          <p:nvPr/>
        </p:nvSpPr>
        <p:spPr>
          <a:xfrm>
            <a:off x="2714612" y="3176268"/>
            <a:ext cx="1500198" cy="785818"/>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方正大标宋简体" panose="03000509000000000000" pitchFamily="65" charset="-122"/>
                <a:ea typeface="方正大标宋简体" panose="03000509000000000000" pitchFamily="65" charset="-122"/>
              </a:rPr>
              <a:t>学生会</a:t>
            </a:r>
            <a:endParaRPr lang="zh-CN" altLang="en-US" sz="2800" b="1" dirty="0">
              <a:solidFill>
                <a:schemeClr val="tx1"/>
              </a:solidFill>
              <a:latin typeface="方正大标宋简体" panose="03000509000000000000" pitchFamily="65" charset="-122"/>
              <a:ea typeface="方正大标宋简体" panose="03000509000000000000" pitchFamily="65" charset="-122"/>
            </a:endParaRPr>
          </a:p>
        </p:txBody>
      </p:sp>
      <p:pic>
        <p:nvPicPr>
          <p:cNvPr id="9" name="图片 8"/>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285720" y="2857496"/>
            <a:ext cx="1375830" cy="1375829"/>
          </a:xfrm>
          <a:prstGeom prst="rect">
            <a:avLst/>
          </a:prstGeom>
        </p:spPr>
      </p:pic>
      <p:sp>
        <p:nvSpPr>
          <p:cNvPr id="13" name="左大括号 12"/>
          <p:cNvSpPr/>
          <p:nvPr/>
        </p:nvSpPr>
        <p:spPr>
          <a:xfrm>
            <a:off x="4286248" y="2285992"/>
            <a:ext cx="357190" cy="2643206"/>
          </a:xfrm>
          <a:prstGeom prst="leftBrace">
            <a:avLst/>
          </a:prstGeom>
          <a:ln w="28575">
            <a:solidFill>
              <a:srgbClr val="265F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矩形 14"/>
          <p:cNvSpPr/>
          <p:nvPr/>
        </p:nvSpPr>
        <p:spPr>
          <a:xfrm>
            <a:off x="4643438" y="2000240"/>
            <a:ext cx="1928826" cy="644400"/>
          </a:xfrm>
          <a:prstGeom prst="rect">
            <a:avLst/>
          </a:prstGeom>
          <a:solidFill>
            <a:srgbClr val="92D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XX</a:t>
            </a:r>
            <a:r>
              <a:rPr lang="zh-CN" altLang="en-US" sz="2400" b="1" dirty="0" smtClean="0">
                <a:solidFill>
                  <a:schemeClr val="tx1"/>
                </a:solidFill>
                <a:latin typeface="微软雅黑" panose="020B0503020204020204" pitchFamily="34" charset="-122"/>
                <a:ea typeface="微软雅黑" panose="020B0503020204020204" pitchFamily="34" charset="-122"/>
              </a:rPr>
              <a:t>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4643438" y="3286124"/>
            <a:ext cx="1928826" cy="642942"/>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微软雅黑" panose="020B0503020204020204" pitchFamily="34" charset="-122"/>
                <a:ea typeface="微软雅黑" panose="020B0503020204020204" pitchFamily="34" charset="-122"/>
              </a:rPr>
              <a:t>社团部</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4643438" y="4500570"/>
            <a:ext cx="1928826" cy="642942"/>
          </a:xfrm>
          <a:prstGeom prst="rect">
            <a:avLst/>
          </a:prstGeom>
          <a:solidFill>
            <a:schemeClr val="accent5">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XX</a:t>
            </a:r>
            <a:r>
              <a:rPr lang="zh-CN" altLang="en-US" sz="2400" b="1" dirty="0" smtClean="0">
                <a:solidFill>
                  <a:schemeClr val="tx1"/>
                </a:solidFill>
                <a:latin typeface="微软雅黑" panose="020B0503020204020204" pitchFamily="34" charset="-122"/>
                <a:ea typeface="微软雅黑" panose="020B0503020204020204" pitchFamily="34" charset="-122"/>
              </a:rPr>
              <a:t>部</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19" name="右箭头 18"/>
          <p:cNvSpPr/>
          <p:nvPr/>
        </p:nvSpPr>
        <p:spPr>
          <a:xfrm>
            <a:off x="1696720" y="3286125"/>
            <a:ext cx="946150" cy="500380"/>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36295" y="1700530"/>
            <a:ext cx="2521259" cy="369332"/>
          </a:xfrm>
          <a:prstGeom prst="rect">
            <a:avLst/>
          </a:prstGeom>
        </p:spPr>
        <p:txBody>
          <a:bodyPr wrap="square">
            <a:spAutoFit/>
          </a:bodyPr>
          <a:lstStyle/>
          <a:p>
            <a:pPr marL="342900" lvl="0" indent="-342900">
              <a:spcBef>
                <a:spcPct val="20000"/>
              </a:spcBef>
            </a:pPr>
            <a:r>
              <a:rPr lang="en-US" altLang="zh-CN" dirty="0" smtClean="0">
                <a:solidFill>
                  <a:prstClr val="black"/>
                </a:solidFill>
                <a:latin typeface="方正姚体" panose="02010601030101010101" pitchFamily="2" charset="-122"/>
                <a:ea typeface="方正姚体" panose="02010601030101010101" pitchFamily="2" charset="-122"/>
              </a:rPr>
              <a:t>  </a:t>
            </a:r>
            <a:r>
              <a:rPr lang="zh-CN" altLang="en-US" b="1" dirty="0" smtClean="0">
                <a:solidFill>
                  <a:prstClr val="black"/>
                </a:solidFill>
                <a:latin typeface="方正姚体" panose="02010601030101010101" pitchFamily="2" charset="-122"/>
                <a:ea typeface="方正姚体" panose="02010601030101010101" pitchFamily="2" charset="-122"/>
              </a:rPr>
              <a:t>二十世纪八九十年代</a:t>
            </a:r>
            <a:endParaRPr lang="en-US" altLang="zh-CN" b="1" dirty="0" smtClean="0">
              <a:solidFill>
                <a:prstClr val="black"/>
              </a:solidFill>
              <a:latin typeface="方正姚体" panose="02010601030101010101" pitchFamily="2" charset="-122"/>
              <a:ea typeface="方正姚体" panose="02010601030101010101" pitchFamily="2" charset="-122"/>
            </a:endParaRPr>
          </a:p>
        </p:txBody>
      </p:sp>
      <p:cxnSp>
        <p:nvCxnSpPr>
          <p:cNvPr id="23" name="直接连接符 22"/>
          <p:cNvCxnSpPr/>
          <p:nvPr/>
        </p:nvCxnSpPr>
        <p:spPr>
          <a:xfrm>
            <a:off x="35560" y="980424"/>
            <a:ext cx="4286248" cy="1588"/>
          </a:xfrm>
          <a:prstGeom prst="line">
            <a:avLst/>
          </a:prstGeom>
          <a:ln w="15875" cmpd="sng">
            <a:solidFill>
              <a:srgbClr val="265F6C"/>
            </a:solidFill>
            <a:prstDash val="soli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643042" y="2928934"/>
            <a:ext cx="800219" cy="461665"/>
          </a:xfrm>
          <a:prstGeom prst="rect">
            <a:avLst/>
          </a:prstGeom>
        </p:spPr>
        <p:txBody>
          <a:bodyPr wrap="none">
            <a:spAutoFit/>
          </a:bodyPr>
          <a:lstStyle/>
          <a:p>
            <a:r>
              <a:rPr lang="zh-CN" altLang="en-US" sz="2400" dirty="0" smtClean="0">
                <a:solidFill>
                  <a:prstClr val="black"/>
                </a:solidFill>
                <a:latin typeface="微软雅黑" panose="020B0503020204020204" pitchFamily="34" charset="-122"/>
                <a:ea typeface="微软雅黑" panose="020B0503020204020204" pitchFamily="34" charset="-122"/>
              </a:rPr>
              <a:t>指导</a:t>
            </a:r>
            <a:endParaRPr lang="zh-CN" altLang="en-US" dirty="0"/>
          </a:p>
        </p:txBody>
      </p:sp>
      <p:sp>
        <p:nvSpPr>
          <p:cNvPr id="27" name="矩形 26"/>
          <p:cNvSpPr/>
          <p:nvPr/>
        </p:nvSpPr>
        <p:spPr>
          <a:xfrm>
            <a:off x="1000100" y="5754702"/>
            <a:ext cx="7000924" cy="461665"/>
          </a:xfrm>
          <a:prstGeom prst="rect">
            <a:avLst/>
          </a:prstGeom>
        </p:spPr>
        <p:txBody>
          <a:bodyPr wrap="square">
            <a:spAutoFit/>
          </a:bodyPr>
          <a:lstStyle/>
          <a:p>
            <a:pPr algn="ctr"/>
            <a:r>
              <a:rPr lang="zh-CN" altLang="en-US" sz="2400" b="1" dirty="0" smtClean="0">
                <a:latin typeface="微软雅黑" panose="020B0503020204020204" pitchFamily="34" charset="-122"/>
                <a:ea typeface="微软雅黑" panose="020B0503020204020204" pitchFamily="34" charset="-122"/>
              </a:rPr>
              <a:t>学生会内设社团部，集中管理全部社团</a:t>
            </a:r>
            <a:endParaRPr lang="zh-CN" altLang="en-US" sz="2400" b="1" dirty="0">
              <a:latin typeface="微软雅黑" panose="020B0503020204020204" pitchFamily="34" charset="-122"/>
              <a:ea typeface="微软雅黑" panose="020B0503020204020204" pitchFamily="34" charset="-122"/>
            </a:endParaRPr>
          </a:p>
        </p:txBody>
      </p:sp>
      <p:sp>
        <p:nvSpPr>
          <p:cNvPr id="14" name="右箭头 13"/>
          <p:cNvSpPr/>
          <p:nvPr/>
        </p:nvSpPr>
        <p:spPr>
          <a:xfrm>
            <a:off x="6644005" y="3310890"/>
            <a:ext cx="975360" cy="534035"/>
          </a:xfrm>
          <a:prstGeom prst="rightArrow">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653020" y="1630680"/>
            <a:ext cx="1228090" cy="3865245"/>
          </a:xfrm>
          <a:prstGeom prst="rect">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1"/>
                </a:solidFill>
                <a:latin typeface="微软雅黑" panose="020B0503020204020204" pitchFamily="34" charset="-122"/>
                <a:ea typeface="微软雅黑" panose="020B0503020204020204" pitchFamily="34" charset="-122"/>
              </a:rPr>
              <a:t>全部</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b="1" dirty="0" smtClean="0">
                <a:solidFill>
                  <a:schemeClr val="tx1"/>
                </a:solidFill>
                <a:latin typeface="微软雅黑" panose="020B0503020204020204" pitchFamily="34" charset="-122"/>
                <a:ea typeface="微软雅黑" panose="020B0503020204020204" pitchFamily="34" charset="-122"/>
              </a:rPr>
              <a:t>社团</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0" name="矩形 19"/>
          <p:cNvSpPr/>
          <p:nvPr/>
        </p:nvSpPr>
        <p:spPr>
          <a:xfrm>
            <a:off x="6555119" y="2959732"/>
            <a:ext cx="800219" cy="461665"/>
          </a:xfrm>
          <a:prstGeom prst="rect">
            <a:avLst/>
          </a:prstGeom>
        </p:spPr>
        <p:txBody>
          <a:bodyPr wrap="none">
            <a:spAutoFit/>
          </a:bodyPr>
          <a:lstStyle/>
          <a:p>
            <a:r>
              <a:rPr lang="zh-CN" altLang="en-US" sz="2400" dirty="0" smtClean="0">
                <a:solidFill>
                  <a:prstClr val="black"/>
                </a:solidFill>
                <a:latin typeface="微软雅黑" panose="020B0503020204020204" pitchFamily="34" charset="-122"/>
                <a:ea typeface="微软雅黑" panose="020B0503020204020204" pitchFamily="34" charset="-122"/>
              </a:rPr>
              <a:t>管理</a:t>
            </a:r>
            <a:endParaRPr lang="zh-CN" altLang="en-US" sz="2400" dirty="0">
              <a:solidFill>
                <a:prstClr val="black"/>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83895" y="1124585"/>
            <a:ext cx="2877711" cy="400110"/>
          </a:xfrm>
          <a:prstGeom prst="rect">
            <a:avLst/>
          </a:prstGeom>
          <a:noFill/>
        </p:spPr>
        <p:txBody>
          <a:bodyPr wrap="none" rtlCol="0" anchor="t">
            <a:spAutoFit/>
          </a:bodyPr>
          <a:lstStyle/>
          <a:p>
            <a:pPr algn="just">
              <a:buNone/>
            </a:pPr>
            <a:r>
              <a:rPr lang="zh-CN" altLang="en-US"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（二）</a:t>
            </a: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“一团一会”</a:t>
            </a:r>
            <a:r>
              <a:rPr lang="zh-CN" altLang="en-US"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模式</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869" y="1268730"/>
            <a:ext cx="7453022" cy="4874914"/>
          </a:xfrm>
        </p:spPr>
        <p:txBody>
          <a:bodyPr>
            <a:normAutofit/>
          </a:bodyPr>
          <a:lstStyle/>
          <a:p>
            <a:pP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（三）“一体两翼”模式的提出</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0" indent="0" algn="just">
              <a:lnSpc>
                <a:spcPct val="150000"/>
              </a:lnSpc>
              <a:spcBef>
                <a:spcPts val="1000"/>
              </a:spcBef>
              <a:buNone/>
            </a:pPr>
            <a:r>
              <a:rPr lang="en-US" sz="2000" dirty="0" smtClean="0">
                <a:sym typeface="+mn-ea"/>
              </a:rPr>
              <a:t>      </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结合当前高校改革和团的建设的实际，基本工作思路是一手抓巩固，一手抓创新，构建</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一体两翼</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格局。</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所谓</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一体两翼</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，是一个大团建的概念。</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一体</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是指团组织，是主体，</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两翼</a:t>
            </a:r>
            <a:r>
              <a:rPr lang="en-US" altLang="en-US" sz="2000" dirty="0" smtClean="0">
                <a:latin typeface="微软雅黑" panose="020B0503020204020204" pitchFamily="34" charset="-122"/>
                <a:ea typeface="微软雅黑" panose="020B0503020204020204" pitchFamily="34" charset="-122"/>
                <a:sym typeface="+mn-ea"/>
              </a:rPr>
              <a:t>’</a:t>
            </a:r>
            <a:r>
              <a:rPr lang="zh-CN" altLang="en-US" sz="2000" dirty="0" smtClean="0">
                <a:latin typeface="微软雅黑" panose="020B0503020204020204" pitchFamily="34" charset="-122"/>
                <a:ea typeface="微软雅黑" panose="020B0503020204020204" pitchFamily="34" charset="-122"/>
                <a:sym typeface="+mn-ea"/>
              </a:rPr>
              <a:t>是指学生会组织、学生社团。现在强调这样一个格局，是为了更好地满足学生日趋增长的参与多种实践的愿望和提高综合素质的需求。</a:t>
            </a:r>
            <a:r>
              <a:rPr lang="en-US" altLang="en-US" sz="2000" dirty="0" smtClean="0">
                <a:latin typeface="微软雅黑" panose="020B0503020204020204" pitchFamily="34" charset="-122"/>
                <a:ea typeface="微软雅黑" panose="020B0503020204020204" pitchFamily="34" charset="-122"/>
                <a:sym typeface="+mn-ea"/>
              </a:rPr>
              <a:t>”</a:t>
            </a:r>
            <a:endParaRPr lang="en-US" altLang="en-US" sz="2000"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                                       </a:t>
            </a:r>
            <a:endParaRPr lang="en-US" altLang="zh-CN" sz="2000" b="1" dirty="0" smtClean="0">
              <a:latin typeface="微软雅黑" panose="020B0503020204020204" pitchFamily="34" charset="-122"/>
              <a:ea typeface="微软雅黑" panose="020B0503020204020204" pitchFamily="34" charset="-122"/>
              <a:sym typeface="+mn-ea"/>
            </a:endParaRPr>
          </a:p>
          <a:p>
            <a:pPr marL="0" indent="0" algn="just">
              <a:lnSpc>
                <a:spcPct val="150000"/>
              </a:lnSpc>
              <a:spcBef>
                <a:spcPts val="0"/>
              </a:spcBef>
              <a:buNone/>
            </a:pPr>
            <a:r>
              <a:rPr lang="en-US" altLang="zh-CN" sz="2000" b="1" dirty="0" smtClean="0">
                <a:latin typeface="微软雅黑" panose="020B0503020204020204" pitchFamily="34" charset="-122"/>
                <a:ea typeface="微软雅黑" panose="020B0503020204020204" pitchFamily="34" charset="-122"/>
                <a:sym typeface="+mn-ea"/>
              </a:rPr>
              <a:t>                                       ——</a:t>
            </a:r>
            <a:r>
              <a:rPr lang="en-US" altLang="en-US" sz="2000" b="1" dirty="0" smtClean="0">
                <a:latin typeface="微软雅黑" panose="020B0503020204020204" pitchFamily="34" charset="-122"/>
                <a:ea typeface="微软雅黑" panose="020B0503020204020204" pitchFamily="34" charset="-122"/>
                <a:sym typeface="+mn-ea"/>
              </a:rPr>
              <a:t>2000</a:t>
            </a:r>
            <a:r>
              <a:rPr lang="zh-CN" altLang="en-US" sz="2000" b="1" dirty="0" smtClean="0">
                <a:latin typeface="微软雅黑" panose="020B0503020204020204" pitchFamily="34" charset="-122"/>
                <a:ea typeface="微软雅黑" panose="020B0503020204020204" pitchFamily="34" charset="-122"/>
                <a:sym typeface="+mn-ea"/>
              </a:rPr>
              <a:t>年全国学校共青团工作会议</a:t>
            </a:r>
            <a:endParaRPr lang="en-US" altLang="zh-CN" sz="2000" b="1" dirty="0" smtClean="0">
              <a:latin typeface="微软雅黑" panose="020B0503020204020204" pitchFamily="34" charset="-122"/>
              <a:ea typeface="微软雅黑" panose="020B0503020204020204" pitchFamily="34" charset="-122"/>
              <a:sym typeface="+mn-ea"/>
            </a:endParaRPr>
          </a:p>
          <a:p>
            <a:pPr marL="0" indent="0" algn="just">
              <a:spcBef>
                <a:spcPts val="0"/>
              </a:spcBef>
              <a:buNone/>
            </a:pPr>
            <a:r>
              <a:rPr lang="zh-CN" altLang="en-US" sz="2000" dirty="0" smtClean="0"/>
              <a:t>      </a:t>
            </a:r>
            <a:endParaRPr lang="zh-CN" altLang="en-US" sz="2000" dirty="0" smtClean="0"/>
          </a:p>
          <a:p>
            <a:pPr algn="just">
              <a:spcBef>
                <a:spcPts val="0"/>
              </a:spcBef>
              <a:buNone/>
            </a:pPr>
            <a:r>
              <a:rPr lang="zh-CN" altLang="en-US" sz="2000" dirty="0" smtClean="0"/>
              <a:t>     </a:t>
            </a:r>
            <a:endParaRPr lang="en-US" altLang="zh-CN" sz="2000" dirty="0" smtClean="0"/>
          </a:p>
        </p:txBody>
      </p:sp>
      <p:sp>
        <p:nvSpPr>
          <p:cNvPr id="6" name="内容占位符 2"/>
          <p:cNvSpPr txBox="1"/>
          <p:nvPr/>
        </p:nvSpPr>
        <p:spPr>
          <a:xfrm>
            <a:off x="0" y="332740"/>
            <a:ext cx="8054340" cy="75819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一、“一体两翼”模式——高校团学系统的第一次重构</a:t>
            </a:r>
            <a:endParaRPr lang="zh-CN" altLang="en-US" sz="2400" b="1"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35560" y="980424"/>
            <a:ext cx="4286248" cy="1588"/>
          </a:xfrm>
          <a:prstGeom prst="line">
            <a:avLst/>
          </a:prstGeom>
          <a:ln w="15875" cmpd="sng">
            <a:solidFill>
              <a:srgbClr val="265F6C"/>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a:xfrm>
            <a:off x="3428992" y="1928802"/>
            <a:ext cx="2289720" cy="22860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2908" y="214290"/>
            <a:ext cx="4686304" cy="1143000"/>
          </a:xfrm>
        </p:spPr>
        <p:txBody>
          <a:bodyPr>
            <a:normAutofit/>
          </a:bodyPr>
          <a:lstStyle/>
          <a:p>
            <a:r>
              <a:rPr lang="zh-CN" altLang="en-US" sz="4000" b="1" dirty="0" smtClean="0">
                <a:solidFill>
                  <a:srgbClr val="265F6C"/>
                </a:solidFill>
                <a:latin typeface="+mn-ea"/>
                <a:ea typeface="+mn-ea"/>
              </a:rPr>
              <a:t>“</a:t>
            </a:r>
            <a:r>
              <a:rPr lang="zh-CN" altLang="en-US" sz="4000" b="1" dirty="0" smtClean="0">
                <a:solidFill>
                  <a:srgbClr val="265F6C"/>
                </a:solidFill>
                <a:latin typeface="微软雅黑" panose="020B0503020204020204" pitchFamily="34" charset="-122"/>
                <a:ea typeface="微软雅黑" panose="020B0503020204020204" pitchFamily="34" charset="-122"/>
              </a:rPr>
              <a:t>一体两翼</a:t>
            </a:r>
            <a:r>
              <a:rPr lang="zh-CN" altLang="en-US" sz="4000" b="1" dirty="0" smtClean="0">
                <a:solidFill>
                  <a:srgbClr val="265F6C"/>
                </a:solidFill>
                <a:latin typeface="+mn-ea"/>
                <a:ea typeface="+mn-ea"/>
              </a:rPr>
              <a:t>”</a:t>
            </a:r>
            <a:r>
              <a:rPr lang="zh-CN" altLang="en-US" sz="4000" b="1" dirty="0" smtClean="0">
                <a:solidFill>
                  <a:srgbClr val="265F6C"/>
                </a:solidFill>
                <a:latin typeface="微软雅黑" panose="020B0503020204020204" pitchFamily="34" charset="-122"/>
                <a:ea typeface="微软雅黑" panose="020B0503020204020204" pitchFamily="34" charset="-122"/>
              </a:rPr>
              <a:t>模式</a:t>
            </a:r>
            <a:endParaRPr lang="zh-CN" altLang="en-US" sz="4000" b="1" dirty="0">
              <a:solidFill>
                <a:srgbClr val="265F6C"/>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0" y="1285860"/>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57224" y="5072074"/>
            <a:ext cx="7500990" cy="1384995"/>
          </a:xfrm>
          <a:prstGeom prst="rect">
            <a:avLst/>
          </a:prstGeom>
        </p:spPr>
        <p:txBody>
          <a:bodyPr wrap="square">
            <a:spAutoFit/>
          </a:bodyPr>
          <a:lstStyle/>
          <a:p>
            <a:pPr algn="ctr">
              <a:lnSpc>
                <a:spcPct val="150000"/>
              </a:lnSpc>
            </a:pPr>
            <a:r>
              <a:rPr lang="zh-CN" altLang="en-US" sz="2800" b="1" dirty="0" smtClean="0">
                <a:latin typeface="方正姚体" panose="02010601030101010101" pitchFamily="2" charset="-122"/>
                <a:ea typeface="方正姚体" panose="02010601030101010101" pitchFamily="2" charset="-122"/>
              </a:rPr>
              <a:t>“一体”是指团组织，是主体，</a:t>
            </a:r>
            <a:endParaRPr lang="en-US" altLang="zh-CN" sz="2800" b="1" dirty="0" smtClean="0">
              <a:latin typeface="方正姚体" panose="02010601030101010101" pitchFamily="2" charset="-122"/>
              <a:ea typeface="方正姚体" panose="02010601030101010101" pitchFamily="2" charset="-122"/>
            </a:endParaRPr>
          </a:p>
          <a:p>
            <a:pPr algn="ctr">
              <a:lnSpc>
                <a:spcPct val="150000"/>
              </a:lnSpc>
            </a:pPr>
            <a:r>
              <a:rPr lang="zh-CN" altLang="en-US" sz="2800" b="1" dirty="0" smtClean="0">
                <a:latin typeface="方正姚体" panose="02010601030101010101" pitchFamily="2" charset="-122"/>
                <a:ea typeface="方正姚体" panose="02010601030101010101" pitchFamily="2" charset="-122"/>
              </a:rPr>
              <a:t>“两翼”是指学生会、社联（由社团</a:t>
            </a:r>
            <a:r>
              <a:rPr lang="zh-CN" altLang="en-US" sz="2800" b="1" dirty="0" smtClean="0">
                <a:solidFill>
                  <a:srgbClr val="FF0000"/>
                </a:solidFill>
                <a:latin typeface="方正姚体" panose="02010601030101010101" pitchFamily="2" charset="-122"/>
                <a:ea typeface="方正姚体" panose="02010601030101010101" pitchFamily="2" charset="-122"/>
              </a:rPr>
              <a:t>异化</a:t>
            </a:r>
            <a:r>
              <a:rPr lang="zh-CN" altLang="en-US" sz="2800" b="1" dirty="0" smtClean="0">
                <a:latin typeface="方正姚体" panose="02010601030101010101" pitchFamily="2" charset="-122"/>
                <a:ea typeface="方正姚体" panose="02010601030101010101" pitchFamily="2" charset="-122"/>
              </a:rPr>
              <a:t>而来）</a:t>
            </a:r>
            <a:endParaRPr lang="zh-CN" altLang="en-US" sz="2800" b="1" dirty="0">
              <a:latin typeface="方正姚体" panose="02010601030101010101" pitchFamily="2" charset="-122"/>
              <a:ea typeface="方正姚体" panose="02010601030101010101" pitchFamily="2" charset="-122"/>
            </a:endParaRPr>
          </a:p>
        </p:txBody>
      </p:sp>
      <p:pic>
        <p:nvPicPr>
          <p:cNvPr id="9" name="图片 8"/>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2773" t="2992" r="2441" b="2220"/>
          <a:stretch>
            <a:fillRect/>
          </a:stretch>
        </p:blipFill>
        <p:spPr>
          <a:xfrm>
            <a:off x="3906320" y="2357430"/>
            <a:ext cx="1375830" cy="1375829"/>
          </a:xfrm>
          <a:prstGeom prst="rect">
            <a:avLst/>
          </a:prstGeom>
        </p:spPr>
      </p:pic>
      <p:sp>
        <p:nvSpPr>
          <p:cNvPr id="10" name="剪去对角的矩形 9"/>
          <p:cNvSpPr/>
          <p:nvPr/>
        </p:nvSpPr>
        <p:spPr>
          <a:xfrm>
            <a:off x="465641" y="2559911"/>
            <a:ext cx="2700000" cy="857256"/>
          </a:xfrm>
          <a:prstGeom prst="snip2DiagRect">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微软雅黑" panose="020B0503020204020204" pitchFamily="34" charset="-122"/>
                <a:ea typeface="微软雅黑" panose="020B0503020204020204" pitchFamily="34" charset="-122"/>
              </a:rPr>
              <a:t>学生会</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11" name="剪去对角的矩形 10"/>
          <p:cNvSpPr/>
          <p:nvPr/>
        </p:nvSpPr>
        <p:spPr>
          <a:xfrm flipH="1">
            <a:off x="5966544" y="2548622"/>
            <a:ext cx="2700000" cy="857256"/>
          </a:xfrm>
          <a:prstGeom prst="snip2DiagRect">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solidFill>
                  <a:schemeClr val="tx1"/>
                </a:solidFill>
                <a:latin typeface="微软雅黑" panose="020B0503020204020204" pitchFamily="34" charset="-122"/>
                <a:ea typeface="微软雅黑" panose="020B0503020204020204" pitchFamily="34" charset="-122"/>
              </a:rPr>
              <a:t>社团联合会</a:t>
            </a:r>
            <a:endParaRPr lang="zh-CN" altLang="en-US" sz="3600" b="1" dirty="0" smtClean="0">
              <a:solidFill>
                <a:schemeClr val="tx1"/>
              </a:solidFill>
              <a:latin typeface="微软雅黑" panose="020B0503020204020204" pitchFamily="34" charset="-122"/>
              <a:ea typeface="微软雅黑" panose="020B0503020204020204" pitchFamily="34" charset="-122"/>
            </a:endParaRPr>
          </a:p>
        </p:txBody>
      </p:sp>
      <p:pic>
        <p:nvPicPr>
          <p:cNvPr id="56322" name="Picture 2" descr="http://pic21.nipic.com/20120523/8771556_221918544375_2.jpg"/>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blip>
          <a:srcRect t="21973" r="50504" b="35546"/>
          <a:stretch>
            <a:fillRect/>
          </a:stretch>
        </p:blipFill>
        <p:spPr bwMode="auto">
          <a:xfrm>
            <a:off x="665548" y="3361089"/>
            <a:ext cx="2925017" cy="1285884"/>
          </a:xfrm>
          <a:prstGeom prst="rect">
            <a:avLst/>
          </a:prstGeom>
          <a:noFill/>
        </p:spPr>
      </p:pic>
      <p:pic>
        <p:nvPicPr>
          <p:cNvPr id="12" name="Picture 2" descr="http://pic21.nipic.com/20120523/8771556_221918544375_2.jpg"/>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blip>
          <a:srcRect l="49366" t="21973" b="35546"/>
          <a:stretch>
            <a:fillRect/>
          </a:stretch>
        </p:blipFill>
        <p:spPr bwMode="auto">
          <a:xfrm>
            <a:off x="5554750" y="3338511"/>
            <a:ext cx="2923762" cy="1357322"/>
          </a:xfrm>
          <a:prstGeom prst="rect">
            <a:avLst/>
          </a:prstGeom>
          <a:noFill/>
        </p:spPr>
      </p:pic>
      <p:sp>
        <p:nvSpPr>
          <p:cNvPr id="16" name="矩形 15"/>
          <p:cNvSpPr/>
          <p:nvPr/>
        </p:nvSpPr>
        <p:spPr>
          <a:xfrm>
            <a:off x="285720" y="1428736"/>
            <a:ext cx="1668780" cy="365760"/>
          </a:xfrm>
          <a:prstGeom prst="rect">
            <a:avLst/>
          </a:prstGeom>
        </p:spPr>
        <p:txBody>
          <a:bodyPr wrap="square">
            <a:spAutoFit/>
          </a:bodyPr>
          <a:lstStyle/>
          <a:p>
            <a:pPr marL="342900" lvl="0" indent="-342900">
              <a:spcBef>
                <a:spcPct val="20000"/>
              </a:spcBef>
            </a:pPr>
            <a:r>
              <a:rPr lang="en-US" altLang="zh-CN" dirty="0" smtClean="0">
                <a:solidFill>
                  <a:prstClr val="black"/>
                </a:solidFill>
                <a:latin typeface="方正姚体" panose="02010601030101010101" pitchFamily="2" charset="-122"/>
                <a:ea typeface="方正姚体" panose="02010601030101010101" pitchFamily="2" charset="-122"/>
              </a:rPr>
              <a:t>2000</a:t>
            </a:r>
            <a:r>
              <a:rPr lang="zh-CN" altLang="en-US" dirty="0" smtClean="0">
                <a:solidFill>
                  <a:prstClr val="black"/>
                </a:solidFill>
                <a:latin typeface="方正姚体" panose="02010601030101010101" pitchFamily="2" charset="-122"/>
                <a:ea typeface="方正姚体" panose="02010601030101010101" pitchFamily="2" charset="-122"/>
              </a:rPr>
              <a:t>年</a:t>
            </a:r>
            <a:r>
              <a:rPr lang="en-US" altLang="zh-CN" dirty="0" smtClean="0">
                <a:solidFill>
                  <a:prstClr val="black"/>
                </a:solidFill>
                <a:latin typeface="方正姚体" panose="02010601030101010101" pitchFamily="2" charset="-122"/>
                <a:ea typeface="方正姚体" panose="02010601030101010101" pitchFamily="2" charset="-122"/>
              </a:rPr>
              <a:t>-2013</a:t>
            </a:r>
            <a:r>
              <a:rPr lang="zh-CN" altLang="en-US" dirty="0" smtClean="0">
                <a:solidFill>
                  <a:prstClr val="black"/>
                </a:solidFill>
                <a:latin typeface="方正姚体" panose="02010601030101010101" pitchFamily="2" charset="-122"/>
                <a:ea typeface="方正姚体" panose="02010601030101010101" pitchFamily="2" charset="-122"/>
              </a:rPr>
              <a:t>年</a:t>
            </a:r>
            <a:endParaRPr lang="en-US" altLang="zh-CN" dirty="0" smtClean="0">
              <a:solidFill>
                <a:prstClr val="black"/>
              </a:solidFill>
              <a:latin typeface="方正姚体" panose="02010601030101010101" pitchFamily="2" charset="-122"/>
              <a:ea typeface="方正姚体" panose="02010601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6322"/>
                                        </p:tgtEl>
                                        <p:attrNameLst>
                                          <p:attrName>style.visibility</p:attrName>
                                        </p:attrNameLst>
                                      </p:cBhvr>
                                      <p:to>
                                        <p:strVal val="visible"/>
                                      </p:to>
                                    </p:set>
                                    <p:anim calcmode="lin" valueType="num">
                                      <p:cBhvr additive="base">
                                        <p:cTn id="21" dur="500" fill="hold"/>
                                        <p:tgtEl>
                                          <p:spTgt spid="56322"/>
                                        </p:tgtEl>
                                        <p:attrNameLst>
                                          <p:attrName>ppt_x</p:attrName>
                                        </p:attrNameLst>
                                      </p:cBhvr>
                                      <p:tavLst>
                                        <p:tav tm="0">
                                          <p:val>
                                            <p:strVal val="0-#ppt_w/2"/>
                                          </p:val>
                                        </p:tav>
                                        <p:tav tm="100000">
                                          <p:val>
                                            <p:strVal val="#ppt_x"/>
                                          </p:val>
                                        </p:tav>
                                      </p:tavLst>
                                    </p:anim>
                                    <p:anim calcmode="lin" valueType="num">
                                      <p:cBhvr additive="base">
                                        <p:cTn id="22" dur="500" fill="hold"/>
                                        <p:tgtEl>
                                          <p:spTgt spid="5632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1" y="1124585"/>
            <a:ext cx="7524460" cy="5143500"/>
          </a:xfrm>
        </p:spPr>
        <p:txBody>
          <a:bodyPr>
            <a:normAutofit/>
          </a:bodyPr>
          <a:lstStyle/>
          <a:p>
            <a:pPr>
              <a:buNone/>
            </a:pPr>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（四）第一次重构出现</a:t>
            </a:r>
            <a:endPar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buNone/>
            </a:pPr>
            <a:r>
              <a:rPr lang="en-US" sz="2000" dirty="0" smtClean="0">
                <a:sym typeface="+mn-ea"/>
              </a:rPr>
              <a:t>      </a:t>
            </a:r>
            <a:endParaRPr lang="en-US" sz="2000" dirty="0" smtClean="0">
              <a:sym typeface="+mn-ea"/>
            </a:endParaRPr>
          </a:p>
          <a:p>
            <a:pPr>
              <a:buNone/>
            </a:pPr>
            <a:r>
              <a:rPr lang="en-US" sz="2000" dirty="0" smtClean="0">
                <a:sym typeface="+mn-ea"/>
              </a:rPr>
              <a:t>        </a:t>
            </a:r>
            <a:endParaRPr lang="en-US" altLang="zh-CN" sz="2000" dirty="0" smtClean="0"/>
          </a:p>
          <a:p>
            <a:pPr>
              <a:buNone/>
            </a:pPr>
            <a:endParaRPr lang="en-US" altLang="zh-CN" sz="2000" dirty="0" smtClean="0"/>
          </a:p>
          <a:p>
            <a:pPr>
              <a:buNone/>
            </a:pPr>
            <a:endParaRPr lang="en-US" altLang="zh-CN" sz="2000" dirty="0" smtClean="0"/>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a:p>
            <a:pPr>
              <a:buNone/>
            </a:pPr>
            <a:endParaRPr lang="en-US" altLang="zh-CN" sz="2000" dirty="0" smtClean="0">
              <a:latin typeface="微软雅黑" panose="020B0503020204020204" pitchFamily="34" charset="-122"/>
              <a:ea typeface="微软雅黑" panose="020B0503020204020204" pitchFamily="34" charset="-122"/>
              <a:sym typeface="+mn-ea"/>
            </a:endParaRPr>
          </a:p>
        </p:txBody>
      </p:sp>
      <p:sp>
        <p:nvSpPr>
          <p:cNvPr id="6" name="内容占位符 2"/>
          <p:cNvSpPr txBox="1"/>
          <p:nvPr/>
        </p:nvSpPr>
        <p:spPr>
          <a:xfrm>
            <a:off x="0" y="260350"/>
            <a:ext cx="8054340" cy="708660"/>
          </a:xfrm>
          <a:prstGeom prst="rect">
            <a:avLst/>
          </a:prstGeom>
        </p:spPr>
        <p:txBody>
          <a:bodyPr vert="horz" lIns="91440" tIns="45720" rIns="91440" bIns="45720" rtlCol="0">
            <a:noAutofit/>
          </a:bodyPr>
          <a:lstStyle/>
          <a:p>
            <a:r>
              <a:rPr lang="zh-CN" altLang="en-US" sz="2400" b="1" dirty="0" smtClean="0">
                <a:solidFill>
                  <a:srgbClr val="265F6C"/>
                </a:solidFill>
                <a:latin typeface="微软雅黑" panose="020B0503020204020204" pitchFamily="34" charset="-122"/>
                <a:ea typeface="微软雅黑" panose="020B0503020204020204" pitchFamily="34" charset="-122"/>
                <a:cs typeface="+mj-cs"/>
              </a:rPr>
              <a:t>一、“一体两翼”模式——高校团学系统的第一次重构</a:t>
            </a:r>
            <a:endParaRPr lang="zh-CN" altLang="en-US" sz="2400" b="1" dirty="0">
              <a:latin typeface="微软雅黑" panose="020B0503020204020204" pitchFamily="34" charset="-122"/>
              <a:ea typeface="微软雅黑" panose="020B0503020204020204" pitchFamily="34" charset="-122"/>
            </a:endParaRPr>
          </a:p>
        </p:txBody>
      </p:sp>
      <p:sp>
        <p:nvSpPr>
          <p:cNvPr id="10" name="矩形 9"/>
          <p:cNvSpPr/>
          <p:nvPr/>
        </p:nvSpPr>
        <p:spPr>
          <a:xfrm>
            <a:off x="1043598" y="4652652"/>
            <a:ext cx="2714644" cy="137231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难以充分调动众多社团的积极性和创造性</a:t>
            </a:r>
            <a:endPar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nvSpPr>
        <p:spPr>
          <a:xfrm>
            <a:off x="5003803" y="3212462"/>
            <a:ext cx="2714644" cy="13573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满足学生参与多种实践的愿望和提高综合素质的需求</a:t>
            </a:r>
            <a:endParaRPr lang="zh-CN" altLang="en-US" sz="2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3" name="矩形 12"/>
          <p:cNvSpPr/>
          <p:nvPr/>
        </p:nvSpPr>
        <p:spPr>
          <a:xfrm>
            <a:off x="1403328" y="6092842"/>
            <a:ext cx="1954381" cy="646331"/>
          </a:xfrm>
          <a:prstGeom prst="rect">
            <a:avLst/>
          </a:prstGeom>
        </p:spPr>
        <p:txBody>
          <a:bodyPr wrap="square">
            <a:spAutoFit/>
          </a:bodyPr>
          <a:lstStyle/>
          <a:p>
            <a:r>
              <a:rPr lang="zh-CN" altLang="en-US" b="1" dirty="0" smtClean="0">
                <a:solidFill>
                  <a:srgbClr val="00B050"/>
                </a:solidFill>
                <a:latin typeface="方正大标宋简体" panose="03000509000000000000" pitchFamily="65" charset="-122"/>
                <a:ea typeface="方正大标宋简体" panose="03000509000000000000" pitchFamily="65" charset="-122"/>
              </a:rPr>
              <a:t>  </a:t>
            </a:r>
            <a:r>
              <a:rPr lang="zh-CN" altLang="en-US" b="1" dirty="0" smtClean="0">
                <a:solidFill>
                  <a:srgbClr val="00B050"/>
                </a:solidFill>
                <a:latin typeface="微软雅黑" panose="020B0503020204020204" pitchFamily="34" charset="-122"/>
                <a:ea typeface="微软雅黑" panose="020B0503020204020204" pitchFamily="34" charset="-122"/>
              </a:rPr>
              <a:t>第一个无序状态</a:t>
            </a:r>
            <a:endParaRPr lang="en-US" altLang="zh-CN" b="1" dirty="0" smtClean="0">
              <a:solidFill>
                <a:srgbClr val="00B050"/>
              </a:solidFill>
              <a:latin typeface="微软雅黑" panose="020B0503020204020204" pitchFamily="34" charset="-122"/>
              <a:ea typeface="微软雅黑" panose="020B0503020204020204" pitchFamily="34" charset="-122"/>
            </a:endParaRPr>
          </a:p>
          <a:p>
            <a:pPr algn="ctr"/>
            <a:r>
              <a:rPr lang="zh-CN" altLang="en-US" b="1" dirty="0" smtClean="0">
                <a:solidFill>
                  <a:srgbClr val="00B050"/>
                </a:solidFill>
                <a:latin typeface="微软雅黑" panose="020B0503020204020204" pitchFamily="34" charset="-122"/>
                <a:ea typeface="微软雅黑" panose="020B0503020204020204" pitchFamily="34" charset="-122"/>
              </a:rPr>
              <a:t>一团一会</a:t>
            </a:r>
            <a:endParaRPr lang="zh-CN" altLang="en-US" b="1" dirty="0" smtClean="0">
              <a:solidFill>
                <a:srgbClr val="00B050"/>
              </a:solidFill>
              <a:latin typeface="微软雅黑" panose="020B0503020204020204" pitchFamily="34" charset="-122"/>
              <a:ea typeface="微软雅黑" panose="020B0503020204020204" pitchFamily="34" charset="-122"/>
            </a:endParaRPr>
          </a:p>
        </p:txBody>
      </p:sp>
      <p:sp>
        <p:nvSpPr>
          <p:cNvPr id="14" name="矩形 13"/>
          <p:cNvSpPr/>
          <p:nvPr/>
        </p:nvSpPr>
        <p:spPr>
          <a:xfrm>
            <a:off x="5435289" y="4652652"/>
            <a:ext cx="1954381" cy="646331"/>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b="1" dirty="0" smtClean="0">
                <a:solidFill>
                  <a:srgbClr val="FF0000"/>
                </a:solidFill>
                <a:latin typeface="微软雅黑" panose="020B0503020204020204" pitchFamily="34" charset="-122"/>
                <a:ea typeface="微软雅黑" panose="020B0503020204020204" pitchFamily="34" charset="-122"/>
              </a:rPr>
              <a:t>第一个有序状态</a:t>
            </a:r>
            <a:endParaRPr lang="en-US" altLang="zh-CN" b="1" dirty="0" smtClean="0">
              <a:solidFill>
                <a:srgbClr val="FF0000"/>
              </a:solidFill>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rPr>
              <a:t>一体两翼</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pic>
        <p:nvPicPr>
          <p:cNvPr id="15" name="Picture 2" descr="right图标"/>
          <p:cNvPicPr>
            <a:picLocks noChangeAspect="1" noChangeArrowheads="1"/>
          </p:cNvPicPr>
          <p:nvPr/>
        </p:nvPicPr>
        <p:blipFill>
          <a:blip r:embed="rId1">
            <a:duotone>
              <a:schemeClr val="accent6">
                <a:shade val="45000"/>
                <a:satMod val="135000"/>
              </a:schemeClr>
              <a:prstClr val="white"/>
            </a:duotone>
          </a:blip>
          <a:srcRect/>
          <a:stretch>
            <a:fillRect/>
          </a:stretch>
        </p:blipFill>
        <p:spPr bwMode="auto">
          <a:xfrm rot="18748596">
            <a:off x="3532197" y="3532205"/>
            <a:ext cx="1538209" cy="1538209"/>
          </a:xfrm>
          <a:prstGeom prst="rect">
            <a:avLst/>
          </a:prstGeom>
          <a:noFill/>
        </p:spPr>
      </p:pic>
      <p:cxnSp>
        <p:nvCxnSpPr>
          <p:cNvPr id="23" name="直接连接符 22"/>
          <p:cNvCxnSpPr/>
          <p:nvPr/>
        </p:nvCxnSpPr>
        <p:spPr>
          <a:xfrm>
            <a:off x="-36195" y="980424"/>
            <a:ext cx="4286248" cy="1588"/>
          </a:xfrm>
          <a:prstGeom prst="line">
            <a:avLst/>
          </a:prstGeom>
          <a:ln w="15875">
            <a:solidFill>
              <a:srgbClr val="265F6C"/>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571604" y="1571612"/>
            <a:ext cx="5416868" cy="1200329"/>
          </a:xfrm>
          <a:prstGeom prst="rect">
            <a:avLst/>
          </a:prstGeom>
        </p:spPr>
        <p:txBody>
          <a:bodyPr wrap="none">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sym typeface="+mn-ea"/>
              </a:rPr>
              <a:t>将“一团一会”向“一体两翼”的演进</a:t>
            </a:r>
            <a:endParaRPr lang="en-US" altLang="zh-CN" sz="2400" b="1" dirty="0" smtClean="0">
              <a:latin typeface="微软雅黑" panose="020B0503020204020204" pitchFamily="34" charset="-122"/>
              <a:ea typeface="微软雅黑" panose="020B0503020204020204" pitchFamily="34" charset="-122"/>
              <a:sym typeface="+mn-ea"/>
            </a:endParaRPr>
          </a:p>
          <a:p>
            <a:pPr algn="ctr">
              <a:lnSpc>
                <a:spcPct val="150000"/>
              </a:lnSpc>
            </a:pPr>
            <a:r>
              <a:rPr lang="zh-CN" altLang="en-US" sz="2400" b="1" dirty="0" smtClean="0">
                <a:latin typeface="微软雅黑" panose="020B0503020204020204" pitchFamily="34" charset="-122"/>
                <a:ea typeface="微软雅黑" panose="020B0503020204020204" pitchFamily="34" charset="-122"/>
                <a:sym typeface="+mn-ea"/>
              </a:rPr>
              <a:t>视为系统的第一次重构</a:t>
            </a:r>
            <a:endParaRPr lang="zh-CN" altLang="en-US" sz="2400" b="1" dirty="0" smtClean="0">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2537692" y="3714752"/>
            <a:ext cx="1569660" cy="461665"/>
          </a:xfrm>
          <a:prstGeom prst="rect">
            <a:avLst/>
          </a:prstGeom>
        </p:spPr>
        <p:txBody>
          <a:bodyPr wrap="none">
            <a:spAutoFit/>
          </a:bodyPr>
          <a:lstStyle/>
          <a:p>
            <a:r>
              <a:rPr lang="zh-CN" altLang="en-US" b="1" dirty="0" smtClean="0">
                <a:solidFill>
                  <a:srgbClr val="FF0000"/>
                </a:solidFill>
                <a:latin typeface="方正大标宋简体" panose="03000509000000000000" pitchFamily="65" charset="-122"/>
                <a:ea typeface="方正大标宋简体" panose="03000509000000000000" pitchFamily="65"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质的飞跃</a:t>
            </a:r>
            <a:endParaRPr lang="zh-CN" altLang="en-US" sz="24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265F6C"/>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6866</Words>
  <Application>WPS 演示</Application>
  <PresentationFormat>全屏显示(4:3)</PresentationFormat>
  <Paragraphs>710</Paragraphs>
  <Slides>44</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44</vt:i4>
      </vt:variant>
    </vt:vector>
  </HeadingPairs>
  <TitlesOfParts>
    <vt:vector size="63" baseType="lpstr">
      <vt:lpstr>Arial</vt:lpstr>
      <vt:lpstr>宋体</vt:lpstr>
      <vt:lpstr>Wingdings</vt:lpstr>
      <vt:lpstr>微软雅黑</vt:lpstr>
      <vt:lpstr>悦黑 - yolan</vt:lpstr>
      <vt:lpstr>锐字逼格青春体简2.0</vt:lpstr>
      <vt:lpstr>华文新魏</vt:lpstr>
      <vt:lpstr>锐字云字库宋黑体1.0</vt:lpstr>
      <vt:lpstr>方正大标宋简体</vt:lpstr>
      <vt:lpstr>方正姚体</vt:lpstr>
      <vt:lpstr>汉仪中圆简</vt:lpstr>
      <vt:lpstr>Gulim</vt:lpstr>
      <vt:lpstr>Times New Roman</vt:lpstr>
      <vt:lpstr>Wingdings</vt:lpstr>
      <vt:lpstr>方正小标宋简体</vt:lpstr>
      <vt:lpstr>黑体</vt:lpstr>
      <vt:lpstr>Calibri</vt:lpstr>
      <vt:lpstr>Office 主题</vt:lpstr>
      <vt:lpstr>自定义设计方案</vt:lpstr>
      <vt:lpstr>PowerPoint 演示文稿</vt:lpstr>
      <vt:lpstr>PowerPoint 演示文稿</vt:lpstr>
      <vt:lpstr>PowerPoint 演示文稿</vt:lpstr>
      <vt:lpstr>PowerPoint 演示文稿</vt:lpstr>
      <vt:lpstr>PowerPoint 演示文稿</vt:lpstr>
      <vt:lpstr>一、“一体两翼”模式——高校团学系统的第一次重构</vt:lpstr>
      <vt:lpstr>PowerPoint 演示文稿</vt:lpstr>
      <vt:lpstr>“一体两翼”模式</vt:lpstr>
      <vt:lpstr>PowerPoint 演示文稿</vt:lpstr>
      <vt:lpstr>“一体两翼”模式的积极评价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GQTAXWD</cp:lastModifiedBy>
  <cp:revision>285</cp:revision>
  <dcterms:created xsi:type="dcterms:W3CDTF">2015-11-10T11:43:00Z</dcterms:created>
  <dcterms:modified xsi:type="dcterms:W3CDTF">2016-10-20T10:04:54Z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2052-10.1.0.5975</vt:lpwstr>
  </property>
</Properties>
</file>